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8" r:id="rId14"/>
    <p:sldId id="273" r:id="rId15"/>
    <p:sldId id="279" r:id="rId16"/>
    <p:sldId id="288" r:id="rId17"/>
    <p:sldId id="277" r:id="rId18"/>
    <p:sldId id="276" r:id="rId19"/>
    <p:sldId id="270" r:id="rId20"/>
    <p:sldId id="271" r:id="rId21"/>
    <p:sldId id="280" r:id="rId22"/>
    <p:sldId id="281" r:id="rId23"/>
    <p:sldId id="282" r:id="rId24"/>
    <p:sldId id="283" r:id="rId25"/>
    <p:sldId id="284" r:id="rId26"/>
    <p:sldId id="285" r:id="rId27"/>
    <p:sldId id="286" r:id="rId28"/>
    <p:sldId id="287" r:id="rId29"/>
    <p:sldId id="272" r:id="rId30"/>
    <p:sldId id="275"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349" autoAdjust="0"/>
  </p:normalViewPr>
  <p:slideViewPr>
    <p:cSldViewPr snapToGrid="0">
      <p:cViewPr varScale="1">
        <p:scale>
          <a:sx n="72" d="100"/>
          <a:sy n="72" d="100"/>
        </p:scale>
        <p:origin x="84" y="648"/>
      </p:cViewPr>
      <p:guideLst/>
    </p:cSldViewPr>
  </p:slideViewPr>
  <p:outlineViewPr>
    <p:cViewPr>
      <p:scale>
        <a:sx n="33" d="100"/>
        <a:sy n="33" d="100"/>
      </p:scale>
      <p:origin x="0" y="-51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5T13:14:04.6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1 119,'77'1,"-1"-5,1-2,-1-4,46-12,-103 17,224-48,-188 45,0 1,0 3,29 3,252 2,86 2,-251 14,-77-6,-56-5,0 2,0 1,30 12,-38-10,0-2,1-1,0-2,0 0,0-3,13 0,114-6,-26-1,55 9,-151 3,-36-8,0 0,0 0,0 0,0 0,0 0,1 0,-1 0,0 0,0 1,0-1,0 0,0 0,1 0,-1 0,0 0,0 0,0 1,0-1,0 0,0 0,0 0,0 0,0 0,0 1,0-1,0 0,1 0,-1 0,0 0,0 1,0-1,0 0,0 0,0 0,-1 0,1 1,0-1,0 0,0 0,0 0,0 0,0 1,0-1,0 0,0 0,0 0,0 0,-1 0,1 1,-19 6,-43 6,0-3,-1-2,-34-2,-195-6,130-2,106 0,0-3,-4-3,4 0,0 3,-9 2,-1133 5,1159-2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A4FC0-CE39-4827-8D1D-6021ABE25605}" type="datetimeFigureOut">
              <a:rPr lang="en-US" smtClean="0"/>
              <a:t>3/15/2019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8C8CD-E5CC-4D3A-98FC-6E3809AB8CAA}" type="slidenum">
              <a:rPr lang="en-US" smtClean="0"/>
              <a:t>‹#›</a:t>
            </a:fld>
            <a:endParaRPr lang="en-US"/>
          </a:p>
        </p:txBody>
      </p:sp>
    </p:spTree>
    <p:extLst>
      <p:ext uri="{BB962C8B-B14F-4D97-AF65-F5344CB8AC3E}">
        <p14:creationId xmlns:p14="http://schemas.microsoft.com/office/powerpoint/2010/main" val="181235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www.healthxl.com</a:t>
            </a:r>
            <a:r>
              <a:rPr lang="en-US" dirty="0"/>
              <a:t>/blog/</a:t>
            </a:r>
            <a:r>
              <a:rPr lang="en-US" dirty="0" err="1"/>
              <a:t>alexa-healthcare?utm_source</a:t>
            </a:r>
            <a:r>
              <a:rPr lang="en-US" dirty="0"/>
              <a:t>=</a:t>
            </a:r>
            <a:r>
              <a:rPr lang="en-US" dirty="0" err="1"/>
              <a:t>blog&amp;utm_medium</a:t>
            </a:r>
            <a:r>
              <a:rPr lang="en-US" dirty="0"/>
              <a:t>=</a:t>
            </a:r>
            <a:r>
              <a:rPr lang="en-US" dirty="0" err="1"/>
              <a:t>email&amp;utm_campaign</a:t>
            </a:r>
            <a:r>
              <a:rPr lang="en-US" dirty="0"/>
              <a:t>=blog_wk_38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www.nuance.com</a:t>
            </a:r>
            <a:r>
              <a:rPr lang="en-US" dirty="0"/>
              <a:t>/about-us/newsroom/press-releases/2018/Nuance-Introduces-AI-Powered-Cloud-Based-Clinical-Documentation-Excellence-Product-Suite-at-AHIMA-18.html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www.radiologybusiness.com</a:t>
            </a:r>
            <a:r>
              <a:rPr lang="en-US" dirty="0"/>
              <a:t>/topics/artificial-intelligence/</a:t>
            </a:r>
            <a:r>
              <a:rPr lang="en-US" dirty="0" err="1"/>
              <a:t>aidoc</a:t>
            </a:r>
            <a:r>
              <a:rPr lang="en-US" dirty="0"/>
              <a:t>-</a:t>
            </a:r>
            <a:r>
              <a:rPr lang="en-US" dirty="0" err="1"/>
              <a:t>fda</a:t>
            </a:r>
            <a:r>
              <a:rPr lang="en-US" dirty="0"/>
              <a:t>-</a:t>
            </a:r>
            <a:r>
              <a:rPr lang="en-US" dirty="0" err="1"/>
              <a:t>ai</a:t>
            </a:r>
            <a:r>
              <a:rPr lang="en-US" dirty="0"/>
              <a:t>-artificial-intelligence-imaging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www.theguardian.com</a:t>
            </a:r>
            <a:r>
              <a:rPr lang="en-US" dirty="0"/>
              <a:t>/society/2018/may/29/skin-cancer-computer-learns-to-detect-skin-cancer-more-accurately-than-a-doctor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www.engadget.com</a:t>
            </a:r>
            <a:r>
              <a:rPr lang="en-US" dirty="0"/>
              <a:t>/2018/05/27/</a:t>
            </a:r>
            <a:r>
              <a:rPr lang="en-US" dirty="0" err="1"/>
              <a:t>fda</a:t>
            </a:r>
            <a:r>
              <a:rPr lang="en-US" dirty="0"/>
              <a:t>-approves-</a:t>
            </a:r>
            <a:r>
              <a:rPr lang="en-US" dirty="0" err="1"/>
              <a:t>ai</a:t>
            </a:r>
            <a:r>
              <a:rPr lang="en-US" dirty="0"/>
              <a:t>-wrist-fracture-detection/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www.clinical-innovation.com</a:t>
            </a:r>
            <a:r>
              <a:rPr lang="en-US" dirty="0"/>
              <a:t>/topics/artificial-intelligence/</a:t>
            </a:r>
            <a:r>
              <a:rPr lang="en-US" dirty="0" err="1"/>
              <a:t>ai</a:t>
            </a:r>
            <a:r>
              <a:rPr lang="en-US" dirty="0"/>
              <a:t>-predicts-early-onset-sepsis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www.clinical-innovation.com</a:t>
            </a:r>
            <a:r>
              <a:rPr lang="en-US" dirty="0"/>
              <a:t>/topics/mobile-telehealth/</a:t>
            </a:r>
            <a:r>
              <a:rPr lang="en-US" dirty="0" err="1"/>
              <a:t>fibricheck</a:t>
            </a:r>
            <a:r>
              <a:rPr lang="en-US" dirty="0"/>
              <a:t>-heart-monitoring-app-earns-</a:t>
            </a:r>
            <a:r>
              <a:rPr lang="en-US" dirty="0" err="1"/>
              <a:t>fda</a:t>
            </a:r>
            <a:r>
              <a:rPr lang="en-US" dirty="0"/>
              <a:t>-approval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C395A15-E62F-A249-B580-C85D155083D0}" type="slidenum">
              <a:rPr lang="en-US" smtClean="0"/>
              <a:t>13</a:t>
            </a:fld>
            <a:endParaRPr lang="en-US"/>
          </a:p>
        </p:txBody>
      </p:sp>
    </p:spTree>
    <p:extLst>
      <p:ext uri="{BB962C8B-B14F-4D97-AF65-F5344CB8AC3E}">
        <p14:creationId xmlns:p14="http://schemas.microsoft.com/office/powerpoint/2010/main" val="261009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95A15-E62F-A249-B580-C85D155083D0}" type="slidenum">
              <a:rPr lang="en-US" smtClean="0"/>
              <a:t>27</a:t>
            </a:fld>
            <a:endParaRPr lang="en-US"/>
          </a:p>
        </p:txBody>
      </p:sp>
    </p:spTree>
    <p:extLst>
      <p:ext uri="{BB962C8B-B14F-4D97-AF65-F5344CB8AC3E}">
        <p14:creationId xmlns:p14="http://schemas.microsoft.com/office/powerpoint/2010/main" val="375466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95A15-E62F-A249-B580-C85D155083D0}" type="slidenum">
              <a:rPr lang="en-US" smtClean="0"/>
              <a:t>28</a:t>
            </a:fld>
            <a:endParaRPr lang="en-US"/>
          </a:p>
        </p:txBody>
      </p:sp>
    </p:spTree>
    <p:extLst>
      <p:ext uri="{BB962C8B-B14F-4D97-AF65-F5344CB8AC3E}">
        <p14:creationId xmlns:p14="http://schemas.microsoft.com/office/powerpoint/2010/main" val="386719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www.technologyreview.com</a:t>
            </a:r>
            <a:r>
              <a:rPr lang="en-US" dirty="0"/>
              <a:t>/s/612267/your-next-doctors-appointment-might-be-with-an-</a:t>
            </a:r>
            <a:r>
              <a:rPr lang="en-US" dirty="0" err="1"/>
              <a:t>ai</a:t>
            </a:r>
            <a:r>
              <a:rPr lang="en-US" dirty="0"/>
              <a:t>/</a:t>
            </a:r>
          </a:p>
          <a:p>
            <a:endParaRPr lang="en-US" dirty="0"/>
          </a:p>
          <a:p>
            <a:r>
              <a:rPr lang="en-US" dirty="0"/>
              <a:t>https://</a:t>
            </a:r>
            <a:r>
              <a:rPr lang="en-US" dirty="0" err="1"/>
              <a:t>onlinelibrary.wiley.com</a:t>
            </a:r>
            <a:r>
              <a:rPr lang="en-US" dirty="0"/>
              <a:t>/</a:t>
            </a:r>
            <a:r>
              <a:rPr lang="en-US" dirty="0" err="1"/>
              <a:t>doi</a:t>
            </a:r>
            <a:r>
              <a:rPr lang="en-US" dirty="0"/>
              <a:t>/full/10.1002/bjs.10860</a:t>
            </a:r>
          </a:p>
        </p:txBody>
      </p:sp>
      <p:sp>
        <p:nvSpPr>
          <p:cNvPr id="4" name="Slide Number Placeholder 3"/>
          <p:cNvSpPr>
            <a:spLocks noGrp="1"/>
          </p:cNvSpPr>
          <p:nvPr>
            <p:ph type="sldNum" sz="quarter" idx="5"/>
          </p:nvPr>
        </p:nvSpPr>
        <p:spPr/>
        <p:txBody>
          <a:bodyPr/>
          <a:lstStyle/>
          <a:p>
            <a:fld id="{FC395A15-E62F-A249-B580-C85D155083D0}" type="slidenum">
              <a:rPr lang="en-US" smtClean="0"/>
              <a:t>15</a:t>
            </a:fld>
            <a:endParaRPr lang="en-US"/>
          </a:p>
        </p:txBody>
      </p:sp>
    </p:spTree>
    <p:extLst>
      <p:ext uri="{BB962C8B-B14F-4D97-AF65-F5344CB8AC3E}">
        <p14:creationId xmlns:p14="http://schemas.microsoft.com/office/powerpoint/2010/main" val="139379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Training </a:t>
            </a:r>
            <a:r>
              <a:rPr lang="en-US" dirty="0"/>
              <a:t>is when a dataset is studied and the findings are built into an algorithm of some kind.</a:t>
            </a:r>
          </a:p>
          <a:p>
            <a:pPr marL="0" indent="0">
              <a:buNone/>
            </a:pPr>
            <a:r>
              <a:rPr lang="en-US" dirty="0"/>
              <a:t>For example, a million cat photos need to be studied to learn how to identify future images of</a:t>
            </a:r>
          </a:p>
          <a:p>
            <a:pPr marL="0" indent="0">
              <a:buNone/>
            </a:pPr>
            <a:r>
              <a:rPr lang="en-US" dirty="0"/>
              <a:t>cats. This process requires massive data and is compute intensive.</a:t>
            </a:r>
          </a:p>
          <a:p>
            <a:pPr marL="0" indent="0">
              <a:buNone/>
            </a:pPr>
            <a:r>
              <a:rPr lang="en-US" i="1" dirty="0"/>
              <a:t>Inference </a:t>
            </a:r>
            <a:r>
              <a:rPr lang="en-US" dirty="0"/>
              <a:t>is the application of a learned algorithm to a real-world problem. Training is about the</a:t>
            </a:r>
          </a:p>
          <a:p>
            <a:pPr marL="0" indent="0">
              <a:buNone/>
            </a:pPr>
            <a:r>
              <a:rPr lang="en-US" dirty="0"/>
              <a:t>past, inference is about the present. Teaching the model to identify a cat is training while taking</a:t>
            </a:r>
          </a:p>
          <a:p>
            <a:pPr marL="0" indent="0">
              <a:buNone/>
            </a:pPr>
            <a:r>
              <a:rPr lang="en-US" dirty="0"/>
              <a:t>a single photo and using that algorithm to discern whether it is a cat or not is inference. For an</a:t>
            </a:r>
          </a:p>
          <a:p>
            <a:pPr marL="0" indent="0">
              <a:buNone/>
            </a:pPr>
            <a:r>
              <a:rPr lang="en-US" dirty="0"/>
              <a:t>individual photo, this is not terribly computationally rigorous, but it can become so if, for</a:t>
            </a:r>
          </a:p>
          <a:p>
            <a:pPr marL="0" indent="0">
              <a:buNone/>
            </a:pPr>
            <a:r>
              <a:rPr lang="en-US" dirty="0"/>
              <a:t>instance, you wanted to count every photo on the web to see how many cats there are.</a:t>
            </a:r>
            <a:endParaRPr lang="en-US" sz="900" dirty="0"/>
          </a:p>
          <a:p>
            <a:endParaRPr lang="en-US" dirty="0"/>
          </a:p>
        </p:txBody>
      </p:sp>
      <p:sp>
        <p:nvSpPr>
          <p:cNvPr id="4" name="Slide Number Placeholder 3"/>
          <p:cNvSpPr>
            <a:spLocks noGrp="1"/>
          </p:cNvSpPr>
          <p:nvPr>
            <p:ph type="sldNum" sz="quarter" idx="5"/>
          </p:nvPr>
        </p:nvSpPr>
        <p:spPr/>
        <p:txBody>
          <a:bodyPr/>
          <a:lstStyle/>
          <a:p>
            <a:fld id="{C4D8C8CD-E5CC-4D3A-98FC-6E3809AB8CAA}" type="slidenum">
              <a:rPr lang="en-US" smtClean="0"/>
              <a:t>16</a:t>
            </a:fld>
            <a:endParaRPr lang="en-US"/>
          </a:p>
        </p:txBody>
      </p:sp>
    </p:spTree>
    <p:extLst>
      <p:ext uri="{BB962C8B-B14F-4D97-AF65-F5344CB8AC3E}">
        <p14:creationId xmlns:p14="http://schemas.microsoft.com/office/powerpoint/2010/main" val="42844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95A15-E62F-A249-B580-C85D155083D0}" type="slidenum">
              <a:rPr lang="en-US" smtClean="0"/>
              <a:t>21</a:t>
            </a:fld>
            <a:endParaRPr lang="en-US"/>
          </a:p>
        </p:txBody>
      </p:sp>
    </p:spTree>
    <p:extLst>
      <p:ext uri="{BB962C8B-B14F-4D97-AF65-F5344CB8AC3E}">
        <p14:creationId xmlns:p14="http://schemas.microsoft.com/office/powerpoint/2010/main" val="310969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95A15-E62F-A249-B580-C85D155083D0}" type="slidenum">
              <a:rPr lang="en-US" smtClean="0"/>
              <a:t>22</a:t>
            </a:fld>
            <a:endParaRPr lang="en-US"/>
          </a:p>
        </p:txBody>
      </p:sp>
    </p:spTree>
    <p:extLst>
      <p:ext uri="{BB962C8B-B14F-4D97-AF65-F5344CB8AC3E}">
        <p14:creationId xmlns:p14="http://schemas.microsoft.com/office/powerpoint/2010/main" val="315502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95A15-E62F-A249-B580-C85D155083D0}" type="slidenum">
              <a:rPr lang="en-US" smtClean="0"/>
              <a:t>23</a:t>
            </a:fld>
            <a:endParaRPr lang="en-US"/>
          </a:p>
        </p:txBody>
      </p:sp>
    </p:spTree>
    <p:extLst>
      <p:ext uri="{BB962C8B-B14F-4D97-AF65-F5344CB8AC3E}">
        <p14:creationId xmlns:p14="http://schemas.microsoft.com/office/powerpoint/2010/main" val="221221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95A15-E62F-A249-B580-C85D155083D0}" type="slidenum">
              <a:rPr lang="en-US" smtClean="0"/>
              <a:t>24</a:t>
            </a:fld>
            <a:endParaRPr lang="en-US"/>
          </a:p>
        </p:txBody>
      </p:sp>
    </p:spTree>
    <p:extLst>
      <p:ext uri="{BB962C8B-B14F-4D97-AF65-F5344CB8AC3E}">
        <p14:creationId xmlns:p14="http://schemas.microsoft.com/office/powerpoint/2010/main" val="297358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95A15-E62F-A249-B580-C85D155083D0}" type="slidenum">
              <a:rPr lang="en-US" smtClean="0"/>
              <a:t>25</a:t>
            </a:fld>
            <a:endParaRPr lang="en-US"/>
          </a:p>
        </p:txBody>
      </p:sp>
    </p:spTree>
    <p:extLst>
      <p:ext uri="{BB962C8B-B14F-4D97-AF65-F5344CB8AC3E}">
        <p14:creationId xmlns:p14="http://schemas.microsoft.com/office/powerpoint/2010/main" val="39789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95A15-E62F-A249-B580-C85D155083D0}" type="slidenum">
              <a:rPr lang="en-US" smtClean="0"/>
              <a:t>26</a:t>
            </a:fld>
            <a:endParaRPr lang="en-US"/>
          </a:p>
        </p:txBody>
      </p:sp>
    </p:spTree>
    <p:extLst>
      <p:ext uri="{BB962C8B-B14F-4D97-AF65-F5344CB8AC3E}">
        <p14:creationId xmlns:p14="http://schemas.microsoft.com/office/powerpoint/2010/main" val="71496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E084-0693-4B80-BA6F-7D2C543C6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8D6E8-F3EA-4341-B544-518CB4898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07031-B2DA-4623-90D0-2F6732122484}"/>
              </a:ext>
            </a:extLst>
          </p:cNvPr>
          <p:cNvSpPr>
            <a:spLocks noGrp="1"/>
          </p:cNvSpPr>
          <p:nvPr>
            <p:ph type="dt" sz="half" idx="10"/>
          </p:nvPr>
        </p:nvSpPr>
        <p:spPr/>
        <p:txBody>
          <a:bodyPr/>
          <a:lstStyle/>
          <a:p>
            <a:fld id="{7201B943-D265-4784-B542-207E11A60D41}" type="datetime1">
              <a:rPr lang="en-US" smtClean="0"/>
              <a:t>3/15/2019</a:t>
            </a:fld>
            <a:endParaRPr lang="en-US"/>
          </a:p>
        </p:txBody>
      </p:sp>
      <p:sp>
        <p:nvSpPr>
          <p:cNvPr id="5" name="Footer Placeholder 4">
            <a:extLst>
              <a:ext uri="{FF2B5EF4-FFF2-40B4-BE49-F238E27FC236}">
                <a16:creationId xmlns:a16="http://schemas.microsoft.com/office/drawing/2014/main" id="{D88E4677-7608-4774-947E-7431069CA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50484-1460-4BDB-9F87-896F4376A1D4}"/>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139642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B9CC-ABD6-4C1A-B01E-D3B2D109D8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DEC39C-3E51-4292-BF6C-EDCCE8D47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F8AEC-7037-4BD3-9C95-8F8AFD175790}"/>
              </a:ext>
            </a:extLst>
          </p:cNvPr>
          <p:cNvSpPr>
            <a:spLocks noGrp="1"/>
          </p:cNvSpPr>
          <p:nvPr>
            <p:ph type="dt" sz="half" idx="10"/>
          </p:nvPr>
        </p:nvSpPr>
        <p:spPr/>
        <p:txBody>
          <a:bodyPr/>
          <a:lstStyle/>
          <a:p>
            <a:fld id="{CDD82AD9-6B2D-4816-85B1-404589D7B783}" type="datetime1">
              <a:rPr lang="en-US" smtClean="0"/>
              <a:t>3/15/2019</a:t>
            </a:fld>
            <a:endParaRPr lang="en-US"/>
          </a:p>
        </p:txBody>
      </p:sp>
      <p:sp>
        <p:nvSpPr>
          <p:cNvPr id="5" name="Footer Placeholder 4">
            <a:extLst>
              <a:ext uri="{FF2B5EF4-FFF2-40B4-BE49-F238E27FC236}">
                <a16:creationId xmlns:a16="http://schemas.microsoft.com/office/drawing/2014/main" id="{A4C6C77F-BFC4-44B4-A0E1-4C209584F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60A47-9601-4E6C-B651-F1A610EE6C39}"/>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104100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98C66-0BE5-4240-93FA-571FE62ED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4E3C8F-5FD1-4DB2-B280-507B77B62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D4396-3524-4A51-A38C-ABF1678AA6F2}"/>
              </a:ext>
            </a:extLst>
          </p:cNvPr>
          <p:cNvSpPr>
            <a:spLocks noGrp="1"/>
          </p:cNvSpPr>
          <p:nvPr>
            <p:ph type="dt" sz="half" idx="10"/>
          </p:nvPr>
        </p:nvSpPr>
        <p:spPr/>
        <p:txBody>
          <a:bodyPr/>
          <a:lstStyle/>
          <a:p>
            <a:fld id="{A2DAE715-6D06-4B58-ACA8-DE043B2898D5}" type="datetime1">
              <a:rPr lang="en-US" smtClean="0"/>
              <a:t>3/15/2019</a:t>
            </a:fld>
            <a:endParaRPr lang="en-US"/>
          </a:p>
        </p:txBody>
      </p:sp>
      <p:sp>
        <p:nvSpPr>
          <p:cNvPr id="5" name="Footer Placeholder 4">
            <a:extLst>
              <a:ext uri="{FF2B5EF4-FFF2-40B4-BE49-F238E27FC236}">
                <a16:creationId xmlns:a16="http://schemas.microsoft.com/office/drawing/2014/main" id="{00250258-4BE8-41E4-821B-9C0F32372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A67A8-9F34-4DFA-90E8-4E80E424803E}"/>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263604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9ABF-69F8-4C1A-988A-6EF4B9D49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D8148-C81B-4260-8C4B-5A15F343B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128CA-15B7-4DC9-A192-A08879FB7D14}"/>
              </a:ext>
            </a:extLst>
          </p:cNvPr>
          <p:cNvSpPr>
            <a:spLocks noGrp="1"/>
          </p:cNvSpPr>
          <p:nvPr>
            <p:ph type="dt" sz="half" idx="10"/>
          </p:nvPr>
        </p:nvSpPr>
        <p:spPr/>
        <p:txBody>
          <a:bodyPr/>
          <a:lstStyle/>
          <a:p>
            <a:fld id="{735D96B9-DD72-45EE-AE2B-B3E9E6DAD621}" type="datetime1">
              <a:rPr lang="en-US" smtClean="0"/>
              <a:t>3/15/2019</a:t>
            </a:fld>
            <a:endParaRPr lang="en-US"/>
          </a:p>
        </p:txBody>
      </p:sp>
      <p:sp>
        <p:nvSpPr>
          <p:cNvPr id="5" name="Footer Placeholder 4">
            <a:extLst>
              <a:ext uri="{FF2B5EF4-FFF2-40B4-BE49-F238E27FC236}">
                <a16:creationId xmlns:a16="http://schemas.microsoft.com/office/drawing/2014/main" id="{FC54F671-2A8C-4273-A18B-ECA7C432B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BB931-A829-4BC8-B09E-BCEC69637FB3}"/>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789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16F1-BCA0-4AD6-B136-362C153B6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FC55A-083B-4F85-9CE1-A30091D21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810B9-FF3F-4545-ADE8-137869366124}"/>
              </a:ext>
            </a:extLst>
          </p:cNvPr>
          <p:cNvSpPr>
            <a:spLocks noGrp="1"/>
          </p:cNvSpPr>
          <p:nvPr>
            <p:ph type="dt" sz="half" idx="10"/>
          </p:nvPr>
        </p:nvSpPr>
        <p:spPr/>
        <p:txBody>
          <a:bodyPr/>
          <a:lstStyle/>
          <a:p>
            <a:fld id="{D95DF408-1892-435F-B745-DEFB55E8AA6E}" type="datetime1">
              <a:rPr lang="en-US" smtClean="0"/>
              <a:t>3/15/2019</a:t>
            </a:fld>
            <a:endParaRPr lang="en-US"/>
          </a:p>
        </p:txBody>
      </p:sp>
      <p:sp>
        <p:nvSpPr>
          <p:cNvPr id="5" name="Footer Placeholder 4">
            <a:extLst>
              <a:ext uri="{FF2B5EF4-FFF2-40B4-BE49-F238E27FC236}">
                <a16:creationId xmlns:a16="http://schemas.microsoft.com/office/drawing/2014/main" id="{D1F2920F-E57E-430A-9B1A-46BB367FF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18825-C851-46E6-9157-E2255A28151E}"/>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113946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F56F-4C9D-4C85-8814-65B51AC06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6E712-8ECA-48F3-A544-100CA7B4B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804D2-751E-4AE1-809C-36007E0FD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9111B9-BE49-4670-AF26-E22935689580}"/>
              </a:ext>
            </a:extLst>
          </p:cNvPr>
          <p:cNvSpPr>
            <a:spLocks noGrp="1"/>
          </p:cNvSpPr>
          <p:nvPr>
            <p:ph type="dt" sz="half" idx="10"/>
          </p:nvPr>
        </p:nvSpPr>
        <p:spPr/>
        <p:txBody>
          <a:bodyPr/>
          <a:lstStyle/>
          <a:p>
            <a:fld id="{B0003BC0-A5B7-4BCB-AC81-C401A8025083}" type="datetime1">
              <a:rPr lang="en-US" smtClean="0"/>
              <a:t>3/15/2019</a:t>
            </a:fld>
            <a:endParaRPr lang="en-US"/>
          </a:p>
        </p:txBody>
      </p:sp>
      <p:sp>
        <p:nvSpPr>
          <p:cNvPr id="6" name="Footer Placeholder 5">
            <a:extLst>
              <a:ext uri="{FF2B5EF4-FFF2-40B4-BE49-F238E27FC236}">
                <a16:creationId xmlns:a16="http://schemas.microsoft.com/office/drawing/2014/main" id="{D0204577-F8E8-47FF-AB11-A5E27FEB8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60908-7D22-4C27-8A3D-86369FE3CC90}"/>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81973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8A6C-A0B8-4D9D-97F0-708D4DEDA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D3FD8-E2AA-4543-B07A-E56088FD1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029FF-2172-47D8-BC3A-1FD3F14D3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4FA823-4BCD-47D8-A78A-C747C0AC6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7CE21-B9AC-4631-A884-FDCA5C9A8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033E4-D684-437B-A6B7-B101605745CA}"/>
              </a:ext>
            </a:extLst>
          </p:cNvPr>
          <p:cNvSpPr>
            <a:spLocks noGrp="1"/>
          </p:cNvSpPr>
          <p:nvPr>
            <p:ph type="dt" sz="half" idx="10"/>
          </p:nvPr>
        </p:nvSpPr>
        <p:spPr/>
        <p:txBody>
          <a:bodyPr/>
          <a:lstStyle/>
          <a:p>
            <a:fld id="{24EBABDA-94F5-4C55-A0B3-7EB56FD7F7C9}" type="datetime1">
              <a:rPr lang="en-US" smtClean="0"/>
              <a:t>3/15/2019</a:t>
            </a:fld>
            <a:endParaRPr lang="en-US"/>
          </a:p>
        </p:txBody>
      </p:sp>
      <p:sp>
        <p:nvSpPr>
          <p:cNvPr id="8" name="Footer Placeholder 7">
            <a:extLst>
              <a:ext uri="{FF2B5EF4-FFF2-40B4-BE49-F238E27FC236}">
                <a16:creationId xmlns:a16="http://schemas.microsoft.com/office/drawing/2014/main" id="{C5EDC8A2-41BF-4737-92EB-F43DA98D2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13E9E-A231-49BE-B7E2-D48022E427A3}"/>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37970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10E0-527E-4469-8D6A-17DE33B1F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CC9427-ABF4-40AF-8B7F-98177A0F1A95}"/>
              </a:ext>
            </a:extLst>
          </p:cNvPr>
          <p:cNvSpPr>
            <a:spLocks noGrp="1"/>
          </p:cNvSpPr>
          <p:nvPr>
            <p:ph type="dt" sz="half" idx="10"/>
          </p:nvPr>
        </p:nvSpPr>
        <p:spPr/>
        <p:txBody>
          <a:bodyPr/>
          <a:lstStyle/>
          <a:p>
            <a:fld id="{750A0982-4CEF-4075-B612-A839F718D7E6}" type="datetime1">
              <a:rPr lang="en-US" smtClean="0"/>
              <a:t>3/15/2019</a:t>
            </a:fld>
            <a:endParaRPr lang="en-US"/>
          </a:p>
        </p:txBody>
      </p:sp>
      <p:sp>
        <p:nvSpPr>
          <p:cNvPr id="4" name="Footer Placeholder 3">
            <a:extLst>
              <a:ext uri="{FF2B5EF4-FFF2-40B4-BE49-F238E27FC236}">
                <a16:creationId xmlns:a16="http://schemas.microsoft.com/office/drawing/2014/main" id="{24FF31C5-B47B-4D34-94F7-F3E8A426D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23FDF-5355-4CED-9B25-50E2463A3CBE}"/>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255764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67847-C74C-4B47-AF2D-A824170EC021}"/>
              </a:ext>
            </a:extLst>
          </p:cNvPr>
          <p:cNvSpPr>
            <a:spLocks noGrp="1"/>
          </p:cNvSpPr>
          <p:nvPr>
            <p:ph type="dt" sz="half" idx="10"/>
          </p:nvPr>
        </p:nvSpPr>
        <p:spPr/>
        <p:txBody>
          <a:bodyPr/>
          <a:lstStyle/>
          <a:p>
            <a:fld id="{BB2D0E12-FB44-4E05-BE5D-4B386A9A5110}" type="datetime1">
              <a:rPr lang="en-US" smtClean="0"/>
              <a:t>3/15/2019</a:t>
            </a:fld>
            <a:endParaRPr lang="en-US"/>
          </a:p>
        </p:txBody>
      </p:sp>
      <p:sp>
        <p:nvSpPr>
          <p:cNvPr id="3" name="Footer Placeholder 2">
            <a:extLst>
              <a:ext uri="{FF2B5EF4-FFF2-40B4-BE49-F238E27FC236}">
                <a16:creationId xmlns:a16="http://schemas.microsoft.com/office/drawing/2014/main" id="{47B89032-85CD-4C66-9D3A-D5AF45702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F1A06F-6108-423B-A5C6-C4351F84C41D}"/>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38367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54DB-2F9A-4F60-92E8-E9071D9DF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5FDA80-835E-47E1-BDA8-41D1D3481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8E474-DD18-4ED0-985D-E0F77E61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858FD-0FDC-4D1C-817E-5112A92A8E77}"/>
              </a:ext>
            </a:extLst>
          </p:cNvPr>
          <p:cNvSpPr>
            <a:spLocks noGrp="1"/>
          </p:cNvSpPr>
          <p:nvPr>
            <p:ph type="dt" sz="half" idx="10"/>
          </p:nvPr>
        </p:nvSpPr>
        <p:spPr/>
        <p:txBody>
          <a:bodyPr/>
          <a:lstStyle/>
          <a:p>
            <a:fld id="{BEDB2E07-160F-4C1C-8339-D4EEB966FBC9}" type="datetime1">
              <a:rPr lang="en-US" smtClean="0"/>
              <a:t>3/15/2019</a:t>
            </a:fld>
            <a:endParaRPr lang="en-US"/>
          </a:p>
        </p:txBody>
      </p:sp>
      <p:sp>
        <p:nvSpPr>
          <p:cNvPr id="6" name="Footer Placeholder 5">
            <a:extLst>
              <a:ext uri="{FF2B5EF4-FFF2-40B4-BE49-F238E27FC236}">
                <a16:creationId xmlns:a16="http://schemas.microsoft.com/office/drawing/2014/main" id="{B6E953B3-A84D-4981-9297-F8FBB6B15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F92D3-8EE4-4B7F-9517-C56F547F6D52}"/>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28751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54D9-584E-43CA-8569-8F0EFC60D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EE355E-C330-4F87-BCF9-A92E12A64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78F57-A928-4DB9-8604-0B7D25B14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E3CA6-4428-4EBE-9BC1-55F7EDCC60BD}"/>
              </a:ext>
            </a:extLst>
          </p:cNvPr>
          <p:cNvSpPr>
            <a:spLocks noGrp="1"/>
          </p:cNvSpPr>
          <p:nvPr>
            <p:ph type="dt" sz="half" idx="10"/>
          </p:nvPr>
        </p:nvSpPr>
        <p:spPr/>
        <p:txBody>
          <a:bodyPr/>
          <a:lstStyle/>
          <a:p>
            <a:fld id="{CAD6448C-DA31-4031-99F4-B488E770378B}" type="datetime1">
              <a:rPr lang="en-US" smtClean="0"/>
              <a:t>3/15/2019</a:t>
            </a:fld>
            <a:endParaRPr lang="en-US"/>
          </a:p>
        </p:txBody>
      </p:sp>
      <p:sp>
        <p:nvSpPr>
          <p:cNvPr id="6" name="Footer Placeholder 5">
            <a:extLst>
              <a:ext uri="{FF2B5EF4-FFF2-40B4-BE49-F238E27FC236}">
                <a16:creationId xmlns:a16="http://schemas.microsoft.com/office/drawing/2014/main" id="{05770268-E2F2-4465-9198-16406C073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94A60-9A0D-4CE5-A1A1-C84DC63F8A68}"/>
              </a:ext>
            </a:extLst>
          </p:cNvPr>
          <p:cNvSpPr>
            <a:spLocks noGrp="1"/>
          </p:cNvSpPr>
          <p:nvPr>
            <p:ph type="sldNum" sz="quarter" idx="12"/>
          </p:nvPr>
        </p:nvSpPr>
        <p:spPr/>
        <p:txBody>
          <a:bodyPr/>
          <a:lstStyle/>
          <a:p>
            <a:fld id="{F5A6857A-D42F-4D3F-843A-C9B9A845F3E0}" type="slidenum">
              <a:rPr lang="en-US" smtClean="0"/>
              <a:t>‹#›</a:t>
            </a:fld>
            <a:endParaRPr lang="en-US"/>
          </a:p>
        </p:txBody>
      </p:sp>
    </p:spTree>
    <p:extLst>
      <p:ext uri="{BB962C8B-B14F-4D97-AF65-F5344CB8AC3E}">
        <p14:creationId xmlns:p14="http://schemas.microsoft.com/office/powerpoint/2010/main" val="16134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37984-D71A-40E8-A0E7-231514ADD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9BBB7-1632-4648-B3E7-74D8F7068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91AE3-5576-4C12-A7DB-4DBAFA57C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E9400-49DE-45BB-BE12-D3A816DFEB46}" type="datetime1">
              <a:rPr lang="en-US" smtClean="0"/>
              <a:t>3/15/2019</a:t>
            </a:fld>
            <a:endParaRPr lang="en-US"/>
          </a:p>
        </p:txBody>
      </p:sp>
      <p:sp>
        <p:nvSpPr>
          <p:cNvPr id="5" name="Footer Placeholder 4">
            <a:extLst>
              <a:ext uri="{FF2B5EF4-FFF2-40B4-BE49-F238E27FC236}">
                <a16:creationId xmlns:a16="http://schemas.microsoft.com/office/drawing/2014/main" id="{6E0B5100-3AEE-4BF7-843E-71F9A766B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BBE867-94FD-4376-92FF-723F3B9CF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6857A-D42F-4D3F-843A-C9B9A845F3E0}" type="slidenum">
              <a:rPr lang="en-US" smtClean="0"/>
              <a:t>‹#›</a:t>
            </a:fld>
            <a:endParaRPr lang="en-US"/>
          </a:p>
        </p:txBody>
      </p:sp>
    </p:spTree>
    <p:extLst>
      <p:ext uri="{BB962C8B-B14F-4D97-AF65-F5344CB8AC3E}">
        <p14:creationId xmlns:p14="http://schemas.microsoft.com/office/powerpoint/2010/main" val="183276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I_winter" TargetMode="External"/><Relationship Id="rId2" Type="http://schemas.openxmlformats.org/officeDocument/2006/relationships/hyperlink" Target="https://www.livinginternet.com/i/ii_ai.htm" TargetMode="External"/><Relationship Id="rId1" Type="http://schemas.openxmlformats.org/officeDocument/2006/relationships/slideLayout" Target="../slideLayouts/slideLayout2.xml"/><Relationship Id="rId6" Type="http://schemas.openxmlformats.org/officeDocument/2006/relationships/hyperlink" Target="https://en.wikipedia.org/wiki/AI_winter#cite_note-FOOTNOTECrevier1993203-2" TargetMode="External"/><Relationship Id="rId5" Type="http://schemas.openxmlformats.org/officeDocument/2006/relationships/hyperlink" Target="https://en.wikipedia.org/wiki/Marvin_Minsky" TargetMode="External"/><Relationship Id="rId4" Type="http://schemas.openxmlformats.org/officeDocument/2006/relationships/hyperlink" Target="https://en.wikipedia.org/wiki/Roger_Schan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oodiggity.com/omnomnomify-a-bookmarklet-that-adds-cookie-monster-to-any-websi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oodiggity.com/omnomnomify-a-bookmarklet-that-adds-cookie-monster-to-any-websi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imdrf.org/docs/imdrf/final/technical/imdrf-tech-170921-samd-n41-clinical-evaluation_1.pdf" TargetMode="External"/><Relationship Id="rId3" Type="http://schemas.openxmlformats.org/officeDocument/2006/relationships/hyperlink" Target="https://www.fda.gov/MedicalDevices/DigitalHealth/ucm373213.htm" TargetMode="External"/><Relationship Id="rId7" Type="http://schemas.openxmlformats.org/officeDocument/2006/relationships/hyperlink" Target="http://www.imdrf.org/docs/imdrf/final/technical/imdrf-tech-151002-samd-qms.pdf" TargetMode="External"/><Relationship Id="rId2" Type="http://schemas.openxmlformats.org/officeDocument/2006/relationships/hyperlink" Target="https://www.mitre.org/news/press-releases/mitre-creates-playbook-on-medical-device-cybersecurity" TargetMode="External"/><Relationship Id="rId1" Type="http://schemas.openxmlformats.org/officeDocument/2006/relationships/slideLayout" Target="../slideLayouts/slideLayout7.xml"/><Relationship Id="rId6" Type="http://schemas.openxmlformats.org/officeDocument/2006/relationships/hyperlink" Target="http://www.imdrf.org/docs/imdrf/final/technical/imdrf-tech-131209-samd-key-definitions-140901.pdf" TargetMode="External"/><Relationship Id="rId5" Type="http://schemas.openxmlformats.org/officeDocument/2006/relationships/hyperlink" Target="http://www.imdrf.org/docs/imdrf/final/technical/imdrf-tech-140918-samd-framework-risk-categorization-141013.pdf" TargetMode="External"/><Relationship Id="rId10" Type="http://schemas.openxmlformats.org/officeDocument/2006/relationships/hyperlink" Target="https://www.fda.gov/downloads/AboutFDA/CentersOffices/OfficeofMedicalProductsandTobacco/CDRH/CDRHReports/UCM604690.pdf" TargetMode="External"/><Relationship Id="rId4" Type="http://schemas.openxmlformats.org/officeDocument/2006/relationships/hyperlink" Target="https://www.fda.gov/medicaldevices/digitalhealth/softwareasamedicaldevice/default.htm" TargetMode="External"/><Relationship Id="rId9" Type="http://schemas.openxmlformats.org/officeDocument/2006/relationships/hyperlink" Target="https://www.fda.gov/downloads/MedicalDevices/DeviceRegulationandGuidance/GuidanceDocuments/ucm524904.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robiriondo" TargetMode="External"/><Relationship Id="rId2" Type="http://schemas.openxmlformats.org/officeDocument/2006/relationships/hyperlink" Target="https://www.forbes.com/sites/bernardmarr/2018/02/14/the-key-definitions-of-artificial-intelligence-ai-that-explain-its-importance/#517c83454f5d" TargetMode="External"/><Relationship Id="rId1" Type="http://schemas.openxmlformats.org/officeDocument/2006/relationships/slideLayout" Target="../slideLayouts/slideLayout2.xml"/><Relationship Id="rId4" Type="http://schemas.openxmlformats.org/officeDocument/2006/relationships/hyperlink" Target="https://medium.com/datadriveninvestor/differences-between-ai-and-machine-learning-and-why-it-matters-1255b182fc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8F89-5C36-47C8-A333-CF006F36323D}"/>
              </a:ext>
            </a:extLst>
          </p:cNvPr>
          <p:cNvSpPr>
            <a:spLocks noGrp="1"/>
          </p:cNvSpPr>
          <p:nvPr>
            <p:ph type="ctrTitle"/>
          </p:nvPr>
        </p:nvSpPr>
        <p:spPr>
          <a:xfrm>
            <a:off x="103240" y="0"/>
            <a:ext cx="12192000" cy="6858000"/>
          </a:xfrm>
          <a:blipFill>
            <a:blip r:embed="rId2"/>
            <a:stretch>
              <a:fillRect/>
            </a:stretch>
          </a:blipFill>
        </p:spPr>
        <p:txBody>
          <a:bodyPr>
            <a:normAutofit/>
          </a:bodyPr>
          <a:lstStyle/>
          <a:p>
            <a:r>
              <a:rPr lang="en-US" sz="2000" dirty="0">
                <a:solidFill>
                  <a:schemeClr val="bg1"/>
                </a:solidFill>
              </a:rPr>
              <a:t>Leo Scanlon </a:t>
            </a:r>
            <a:r>
              <a:rPr lang="en-US" sz="2000" dirty="0" err="1">
                <a:solidFill>
                  <a:schemeClr val="bg1"/>
                </a:solidFill>
              </a:rPr>
              <a:t>HealthCIC</a:t>
            </a:r>
            <a:r>
              <a:rPr lang="en-US" sz="2000" dirty="0">
                <a:solidFill>
                  <a:schemeClr val="bg1"/>
                </a:solidFill>
              </a:rPr>
              <a:t> LLC</a:t>
            </a:r>
          </a:p>
        </p:txBody>
      </p:sp>
      <p:sp>
        <p:nvSpPr>
          <p:cNvPr id="3" name="Subtitle 2">
            <a:extLst>
              <a:ext uri="{FF2B5EF4-FFF2-40B4-BE49-F238E27FC236}">
                <a16:creationId xmlns:a16="http://schemas.microsoft.com/office/drawing/2014/main" id="{CF24DCFA-0471-4BE2-940B-FAC72DFBDC7E}"/>
              </a:ext>
            </a:extLst>
          </p:cNvPr>
          <p:cNvSpPr>
            <a:spLocks noGrp="1"/>
          </p:cNvSpPr>
          <p:nvPr>
            <p:ph type="subTitle" idx="1"/>
          </p:nvPr>
        </p:nvSpPr>
        <p:spPr>
          <a:xfrm>
            <a:off x="322216" y="636771"/>
            <a:ext cx="2852057" cy="5254578"/>
          </a:xfrm>
        </p:spPr>
        <p:txBody>
          <a:bodyPr>
            <a:normAutofit/>
          </a:bodyPr>
          <a:lstStyle/>
          <a:p>
            <a:r>
              <a:rPr lang="en-US" sz="3200" dirty="0">
                <a:solidFill>
                  <a:schemeClr val="tx2">
                    <a:lumMod val="20000"/>
                    <a:lumOff val="80000"/>
                  </a:schemeClr>
                </a:solidFill>
                <a:latin typeface="Copperplate Gothic Bold" panose="020E0705020206020404" pitchFamily="34" charset="0"/>
              </a:rPr>
              <a:t>AI:</a:t>
            </a:r>
          </a:p>
          <a:p>
            <a:r>
              <a:rPr lang="en-US" sz="3200" dirty="0">
                <a:solidFill>
                  <a:schemeClr val="tx2">
                    <a:lumMod val="20000"/>
                    <a:lumOff val="80000"/>
                  </a:schemeClr>
                </a:solidFill>
                <a:latin typeface="Copperplate Gothic Bold" panose="020E0705020206020404" pitchFamily="34" charset="0"/>
              </a:rPr>
              <a:t>IS IT?</a:t>
            </a:r>
          </a:p>
          <a:p>
            <a:endParaRPr lang="en-US" sz="3200" dirty="0">
              <a:solidFill>
                <a:schemeClr val="tx2">
                  <a:lumMod val="20000"/>
                  <a:lumOff val="80000"/>
                </a:schemeClr>
              </a:solidFill>
              <a:latin typeface="Copperplate Gothic Bold" panose="020E0705020206020404" pitchFamily="34" charset="0"/>
            </a:endParaRPr>
          </a:p>
          <a:p>
            <a:r>
              <a:rPr lang="en-US" sz="3200" dirty="0">
                <a:solidFill>
                  <a:schemeClr val="tx2">
                    <a:lumMod val="20000"/>
                    <a:lumOff val="80000"/>
                  </a:schemeClr>
                </a:solidFill>
                <a:latin typeface="Copperplate Gothic Bold" panose="020E0705020206020404" pitchFamily="34" charset="0"/>
              </a:rPr>
              <a:t>And </a:t>
            </a:r>
          </a:p>
          <a:p>
            <a:r>
              <a:rPr lang="en-US" sz="3200" dirty="0">
                <a:solidFill>
                  <a:schemeClr val="tx2">
                    <a:lumMod val="20000"/>
                    <a:lumOff val="80000"/>
                  </a:schemeClr>
                </a:solidFill>
                <a:latin typeface="Copperplate Gothic Bold" panose="020E0705020206020404" pitchFamily="34" charset="0"/>
              </a:rPr>
              <a:t>What is it?</a:t>
            </a:r>
          </a:p>
          <a:p>
            <a:endParaRPr lang="en-US" sz="3200" dirty="0">
              <a:solidFill>
                <a:schemeClr val="tx2">
                  <a:lumMod val="20000"/>
                  <a:lumOff val="80000"/>
                </a:schemeClr>
              </a:solidFill>
              <a:latin typeface="Copperplate Gothic Bold" panose="020E0705020206020404" pitchFamily="34" charset="0"/>
            </a:endParaRPr>
          </a:p>
          <a:p>
            <a:r>
              <a:rPr lang="en-US" sz="2600" dirty="0">
                <a:solidFill>
                  <a:schemeClr val="tx2">
                    <a:lumMod val="20000"/>
                    <a:lumOff val="80000"/>
                  </a:schemeClr>
                </a:solidFill>
                <a:latin typeface="Copperplate Gothic Bold" panose="020E0705020206020404" pitchFamily="34" charset="0"/>
              </a:rPr>
              <a:t>Security Challenges when models behave badly</a:t>
            </a:r>
          </a:p>
        </p:txBody>
      </p:sp>
    </p:spTree>
    <p:extLst>
      <p:ext uri="{BB962C8B-B14F-4D97-AF65-F5344CB8AC3E}">
        <p14:creationId xmlns:p14="http://schemas.microsoft.com/office/powerpoint/2010/main" val="348676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4BB00-28A0-45DB-A544-5903CB676ED5}"/>
              </a:ext>
            </a:extLst>
          </p:cNvPr>
          <p:cNvSpPr/>
          <p:nvPr/>
        </p:nvSpPr>
        <p:spPr>
          <a:xfrm>
            <a:off x="952500" y="722008"/>
            <a:ext cx="9686925" cy="5413983"/>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NewRomanPSMT"/>
              </a:rPr>
              <a:t>Types of Adversarial Machine Learning Attacks</a:t>
            </a:r>
          </a:p>
          <a:p>
            <a:pPr>
              <a:lnSpc>
                <a:spcPct val="107000"/>
              </a:lnSpc>
            </a:pPr>
            <a:r>
              <a:rPr lang="en-US" dirty="0">
                <a:latin typeface="Times New Roman" panose="02020603050405020304" pitchFamily="18" charset="0"/>
                <a:ea typeface="Calibri" panose="020F0502020204030204" pitchFamily="34" charset="0"/>
                <a:cs typeface="TimesNewRomanPSMT"/>
              </a:rPr>
              <a:t> </a:t>
            </a:r>
          </a:p>
          <a:p>
            <a:pPr>
              <a:lnSpc>
                <a:spcPct val="107000"/>
              </a:lnSpc>
            </a:pPr>
            <a:r>
              <a:rPr lang="en-US" dirty="0">
                <a:latin typeface="Times New Roman" panose="02020603050405020304" pitchFamily="18" charset="0"/>
                <a:ea typeface="Calibri" panose="020F0502020204030204" pitchFamily="34" charset="0"/>
                <a:cs typeface="TimesNewRomanPSMT"/>
              </a:rPr>
              <a:t>There are two primary types of adversarial machine learning attacks: </a:t>
            </a: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NewRomanPSMT"/>
                <a:ea typeface="Calibri" panose="020F0502020204030204" pitchFamily="34" charset="0"/>
                <a:cs typeface="TimesNewRomanPSMT"/>
              </a:rPr>
              <a:t>Poisoning Attacks</a:t>
            </a:r>
          </a:p>
          <a:p>
            <a:pPr>
              <a:lnSpc>
                <a:spcPct val="107000"/>
              </a:lnSpc>
            </a:pPr>
            <a:r>
              <a:rPr lang="en-US" dirty="0">
                <a:latin typeface="TimesNewRomanPSMT"/>
                <a:ea typeface="Calibri" panose="020F0502020204030204" pitchFamily="34" charset="0"/>
                <a:cs typeface="TimesNewRomanPSMT"/>
              </a:rPr>
              <a:t> This type of attack is more prevalent in online learning models — models that learn as new data comes in, as opposed to those that learn offline from already collected data. In this type of attack, the attacker provides input samples that shift the decision boundary in his or her favor.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NewRomanPSMT"/>
                <a:ea typeface="Calibri" panose="020F0502020204030204" pitchFamily="34" charset="0"/>
                <a:cs typeface="TimesNewRomanPSMT"/>
              </a:rPr>
              <a:t>Evasion Attacks</a:t>
            </a:r>
          </a:p>
          <a:p>
            <a:pPr>
              <a:lnSpc>
                <a:spcPct val="107000"/>
              </a:lnSpc>
            </a:pPr>
            <a:r>
              <a:rPr lang="en-US" dirty="0">
                <a:latin typeface="TimesNewRomanPSMT"/>
                <a:ea typeface="Calibri" panose="020F0502020204030204" pitchFamily="34" charset="0"/>
                <a:cs typeface="TimesNewRomanPSMT"/>
              </a:rPr>
              <a:t> In this type of attack, an attacker causes the model to misclassify a sample. Consider a simple machine learning-based intrusion detection system (IDS)…(the) IDS decides if a given sample is an intrusion or normal traffic based on parameters A, B and C. Attacker discovers parameter, modifies it to make anomalous behavior appear normal.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Calibri" panose="020F0502020204030204" pitchFamily="34" charset="0"/>
                <a:cs typeface="TimesNewRomanPSMT"/>
              </a:rPr>
              <a:t>Khan: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Calibri" panose="020F0502020204030204" pitchFamily="34" charset="0"/>
                <a:cs typeface="TimesNewRomanPSMT"/>
              </a:rPr>
              <a:t>https://securityintelligence.com/how-can-companies-defend-against-adversarial-machine-learning-attacks-in-the-age-of-ai/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D43F810-853C-480B-9170-3033FFB04904}"/>
              </a:ext>
            </a:extLst>
          </p:cNvPr>
          <p:cNvSpPr>
            <a:spLocks noGrp="1"/>
          </p:cNvSpPr>
          <p:nvPr>
            <p:ph type="sldNum" sz="quarter" idx="12"/>
          </p:nvPr>
        </p:nvSpPr>
        <p:spPr/>
        <p:txBody>
          <a:bodyPr/>
          <a:lstStyle/>
          <a:p>
            <a:fld id="{F5A6857A-D42F-4D3F-843A-C9B9A845F3E0}" type="slidenum">
              <a:rPr lang="en-US" smtClean="0"/>
              <a:t>10</a:t>
            </a:fld>
            <a:endParaRPr lang="en-US"/>
          </a:p>
        </p:txBody>
      </p:sp>
    </p:spTree>
    <p:extLst>
      <p:ext uri="{BB962C8B-B14F-4D97-AF65-F5344CB8AC3E}">
        <p14:creationId xmlns:p14="http://schemas.microsoft.com/office/powerpoint/2010/main" val="306575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E5DF7-4F94-40AF-B61A-20EBB478C3E8}"/>
              </a:ext>
            </a:extLst>
          </p:cNvPr>
          <p:cNvPicPr>
            <a:picLocks noChangeAspect="1"/>
          </p:cNvPicPr>
          <p:nvPr/>
        </p:nvPicPr>
        <p:blipFill>
          <a:blip r:embed="rId2"/>
          <a:stretch>
            <a:fillRect/>
          </a:stretch>
        </p:blipFill>
        <p:spPr>
          <a:xfrm>
            <a:off x="2389783" y="2772018"/>
            <a:ext cx="5297883" cy="2011854"/>
          </a:xfrm>
          <a:prstGeom prst="rect">
            <a:avLst/>
          </a:prstGeom>
        </p:spPr>
      </p:pic>
      <p:sp>
        <p:nvSpPr>
          <p:cNvPr id="5" name="TextBox 4">
            <a:extLst>
              <a:ext uri="{FF2B5EF4-FFF2-40B4-BE49-F238E27FC236}">
                <a16:creationId xmlns:a16="http://schemas.microsoft.com/office/drawing/2014/main" id="{5C0BE0BB-EAC6-440A-9835-F1BF7623FD61}"/>
              </a:ext>
            </a:extLst>
          </p:cNvPr>
          <p:cNvSpPr txBox="1"/>
          <p:nvPr/>
        </p:nvSpPr>
        <p:spPr>
          <a:xfrm>
            <a:off x="1809752" y="1235960"/>
            <a:ext cx="7124700" cy="1477328"/>
          </a:xfrm>
          <a:prstGeom prst="rect">
            <a:avLst/>
          </a:prstGeom>
          <a:noFill/>
        </p:spPr>
        <p:txBody>
          <a:bodyPr wrap="square" rtlCol="0">
            <a:spAutoFit/>
          </a:bodyPr>
          <a:lstStyle/>
          <a:p>
            <a:r>
              <a:rPr lang="en-US" dirty="0"/>
              <a:t>An intriguing property of </a:t>
            </a:r>
            <a:r>
              <a:rPr lang="en-US" dirty="0" err="1"/>
              <a:t>DNNs</a:t>
            </a:r>
            <a:r>
              <a:rPr lang="en-US" dirty="0"/>
              <a:t> is that, while they are normally highly accurate, they are vulnerable to so-called adversarial examples. Adversarial examples are inputs (say, images) which have deliberately been modified to produce a desired response by a </a:t>
            </a:r>
            <a:r>
              <a:rPr lang="en-US" dirty="0" err="1"/>
              <a:t>DNN</a:t>
            </a:r>
            <a:r>
              <a:rPr lang="en-US" dirty="0"/>
              <a:t>.</a:t>
            </a:r>
          </a:p>
          <a:p>
            <a:endParaRPr lang="en-US" dirty="0"/>
          </a:p>
        </p:txBody>
      </p:sp>
      <p:sp>
        <p:nvSpPr>
          <p:cNvPr id="6" name="TextBox 5">
            <a:extLst>
              <a:ext uri="{FF2B5EF4-FFF2-40B4-BE49-F238E27FC236}">
                <a16:creationId xmlns:a16="http://schemas.microsoft.com/office/drawing/2014/main" id="{704E2A21-25FD-42AC-9410-F51E84FD385A}"/>
              </a:ext>
            </a:extLst>
          </p:cNvPr>
          <p:cNvSpPr txBox="1"/>
          <p:nvPr/>
        </p:nvSpPr>
        <p:spPr>
          <a:xfrm>
            <a:off x="1809754" y="5021875"/>
            <a:ext cx="7124700" cy="1200329"/>
          </a:xfrm>
          <a:prstGeom prst="rect">
            <a:avLst/>
          </a:prstGeom>
          <a:noFill/>
        </p:spPr>
        <p:txBody>
          <a:bodyPr wrap="square" rtlCol="0">
            <a:spAutoFit/>
          </a:bodyPr>
          <a:lstStyle/>
          <a:p>
            <a:r>
              <a:rPr lang="en-US" dirty="0"/>
              <a:t>here the addition of a small amount of adversarial noise to the image of a giant panda leads the </a:t>
            </a:r>
            <a:r>
              <a:rPr lang="en-US" dirty="0" err="1"/>
              <a:t>DNN</a:t>
            </a:r>
            <a:r>
              <a:rPr lang="en-US" dirty="0"/>
              <a:t> to misclassify this image as a capuchin. Often, the target of adversarial examples is misclassification or a specific incorrect prediction which would benefit an attacker.</a:t>
            </a:r>
          </a:p>
        </p:txBody>
      </p:sp>
      <p:sp>
        <p:nvSpPr>
          <p:cNvPr id="7" name="TextBox 6">
            <a:extLst>
              <a:ext uri="{FF2B5EF4-FFF2-40B4-BE49-F238E27FC236}">
                <a16:creationId xmlns:a16="http://schemas.microsoft.com/office/drawing/2014/main" id="{5A29D71E-AFAC-4D47-8D65-BC6C854B4F71}"/>
              </a:ext>
            </a:extLst>
          </p:cNvPr>
          <p:cNvSpPr txBox="1"/>
          <p:nvPr/>
        </p:nvSpPr>
        <p:spPr>
          <a:xfrm>
            <a:off x="1809752" y="513341"/>
            <a:ext cx="7353298" cy="461665"/>
          </a:xfrm>
          <a:prstGeom prst="rect">
            <a:avLst/>
          </a:prstGeom>
          <a:noFill/>
        </p:spPr>
        <p:txBody>
          <a:bodyPr wrap="square" rtlCol="0">
            <a:spAutoFit/>
          </a:bodyPr>
          <a:lstStyle/>
          <a:p>
            <a:r>
              <a:rPr lang="en-US" sz="2400" dirty="0"/>
              <a:t>Adversarial attacks apply to </a:t>
            </a:r>
            <a:r>
              <a:rPr lang="en-US" sz="2400" dirty="0" err="1"/>
              <a:t>DNNs</a:t>
            </a:r>
            <a:r>
              <a:rPr lang="en-US" sz="2400" dirty="0"/>
              <a:t> which process images:</a:t>
            </a:r>
          </a:p>
        </p:txBody>
      </p:sp>
      <p:sp>
        <p:nvSpPr>
          <p:cNvPr id="8" name="Slide Number Placeholder 7">
            <a:extLst>
              <a:ext uri="{FF2B5EF4-FFF2-40B4-BE49-F238E27FC236}">
                <a16:creationId xmlns:a16="http://schemas.microsoft.com/office/drawing/2014/main" id="{A39D3C1A-4F0B-44C3-8FA1-FAA7E578D5DE}"/>
              </a:ext>
            </a:extLst>
          </p:cNvPr>
          <p:cNvSpPr>
            <a:spLocks noGrp="1"/>
          </p:cNvSpPr>
          <p:nvPr>
            <p:ph type="sldNum" sz="quarter" idx="12"/>
          </p:nvPr>
        </p:nvSpPr>
        <p:spPr/>
        <p:txBody>
          <a:bodyPr/>
          <a:lstStyle/>
          <a:p>
            <a:fld id="{F5A6857A-D42F-4D3F-843A-C9B9A845F3E0}" type="slidenum">
              <a:rPr lang="en-US" smtClean="0"/>
              <a:t>11</a:t>
            </a:fld>
            <a:endParaRPr lang="en-US"/>
          </a:p>
        </p:txBody>
      </p:sp>
    </p:spTree>
    <p:extLst>
      <p:ext uri="{BB962C8B-B14F-4D97-AF65-F5344CB8AC3E}">
        <p14:creationId xmlns:p14="http://schemas.microsoft.com/office/powerpoint/2010/main" val="60048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49E28-1215-4ED6-A9B2-47AFDF72F5F4}"/>
              </a:ext>
            </a:extLst>
          </p:cNvPr>
          <p:cNvSpPr/>
          <p:nvPr/>
        </p:nvSpPr>
        <p:spPr>
          <a:xfrm>
            <a:off x="771525" y="574693"/>
            <a:ext cx="10325100" cy="4029245"/>
          </a:xfrm>
          <a:prstGeom prst="rect">
            <a:avLst/>
          </a:prstGeom>
        </p:spPr>
        <p:txBody>
          <a:bodyPr wrap="square">
            <a:spAutoFit/>
          </a:bodyPr>
          <a:lstStyle/>
          <a:p>
            <a:pPr fontAlgn="base">
              <a:lnSpc>
                <a:spcPct val="107000"/>
              </a:lnSpc>
            </a:pP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The approach for defending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DNNs</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is three-fold:</a:t>
            </a:r>
          </a:p>
          <a:p>
            <a:pPr fontAlgn="base">
              <a:lnSpc>
                <a:spcPct val="107000"/>
              </a:lnSpc>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dirty="0">
                <a:solidFill>
                  <a:srgbClr val="959595"/>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Measuring model robustness.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Firstly, the robustness of a given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can be assessed. A straight-forward way for doing this is to record the loss of accuracy on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adversarially</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altered inputs. Other approaches measure how much the internal representations and the output of a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vary when small changes are applied to its inputs.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dirty="0">
                <a:solidFill>
                  <a:srgbClr val="959595"/>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Model hardening.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Secondly, a given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can be “hardened” to make it more robust against adversarial inputs. Common approaches are to preprocess the inputs of a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to augment the training data with adversarial examples, or to change the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architecture to prevent adversarial signals from propagating through the internal representation layers.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dirty="0">
                <a:solidFill>
                  <a:srgbClr val="959595"/>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Runtime detection.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Finally, runtime detection methods can be applied to flag any inputs that an adversary might have tempered with. Those methods typically try to exploit abnormal activations in the internal representation layers of a </a:t>
            </a:r>
            <a:r>
              <a:rPr lang="en-US" dirty="0" err="1">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DNN</a:t>
            </a:r>
            <a:r>
              <a:rPr lang="en-US"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 caused by the adversarial inputs.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7A229B-FFE1-4E46-A15E-5475EB5FD089}"/>
              </a:ext>
            </a:extLst>
          </p:cNvPr>
          <p:cNvSpPr txBox="1"/>
          <p:nvPr/>
        </p:nvSpPr>
        <p:spPr>
          <a:xfrm>
            <a:off x="1366837" y="4895850"/>
            <a:ext cx="9458325" cy="646331"/>
          </a:xfrm>
          <a:prstGeom prst="rect">
            <a:avLst/>
          </a:prstGeom>
          <a:noFill/>
        </p:spPr>
        <p:txBody>
          <a:bodyPr wrap="square" rtlCol="0">
            <a:spAutoFit/>
          </a:bodyPr>
          <a:lstStyle/>
          <a:p>
            <a:r>
              <a:rPr lang="en-US" dirty="0">
                <a:highlight>
                  <a:srgbClr val="FFFF00"/>
                </a:highlight>
              </a:rPr>
              <a:t>There are no standards, or control requirements (as yet) which would provide any level of assurance that any of these defense mechanisms are in place and working as intended </a:t>
            </a:r>
          </a:p>
        </p:txBody>
      </p:sp>
      <p:sp>
        <p:nvSpPr>
          <p:cNvPr id="4" name="Slide Number Placeholder 3">
            <a:extLst>
              <a:ext uri="{FF2B5EF4-FFF2-40B4-BE49-F238E27FC236}">
                <a16:creationId xmlns:a16="http://schemas.microsoft.com/office/drawing/2014/main" id="{3D3976B6-05C8-44D1-A80C-54052D89D34A}"/>
              </a:ext>
            </a:extLst>
          </p:cNvPr>
          <p:cNvSpPr>
            <a:spLocks noGrp="1"/>
          </p:cNvSpPr>
          <p:nvPr>
            <p:ph type="sldNum" sz="quarter" idx="12"/>
          </p:nvPr>
        </p:nvSpPr>
        <p:spPr/>
        <p:txBody>
          <a:bodyPr/>
          <a:lstStyle/>
          <a:p>
            <a:fld id="{F5A6857A-D42F-4D3F-843A-C9B9A845F3E0}" type="slidenum">
              <a:rPr lang="en-US" smtClean="0"/>
              <a:t>12</a:t>
            </a:fld>
            <a:endParaRPr lang="en-US"/>
          </a:p>
        </p:txBody>
      </p:sp>
    </p:spTree>
    <p:extLst>
      <p:ext uri="{BB962C8B-B14F-4D97-AF65-F5344CB8AC3E}">
        <p14:creationId xmlns:p14="http://schemas.microsoft.com/office/powerpoint/2010/main" val="388571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AECC-FD2A-9D45-93BE-B1CE198C9600}"/>
              </a:ext>
            </a:extLst>
          </p:cNvPr>
          <p:cNvSpPr>
            <a:spLocks noGrp="1"/>
          </p:cNvSpPr>
          <p:nvPr>
            <p:ph type="title"/>
          </p:nvPr>
        </p:nvSpPr>
        <p:spPr>
          <a:xfrm>
            <a:off x="798257" y="637523"/>
            <a:ext cx="3608896" cy="1690993"/>
          </a:xfrm>
        </p:spPr>
        <p:txBody>
          <a:bodyPr vert="horz" lIns="91440" tIns="45720" rIns="91440" bIns="45720" rtlCol="0" anchor="b">
            <a:normAutofit/>
          </a:bodyPr>
          <a:lstStyle/>
          <a:p>
            <a:r>
              <a:rPr lang="en-US" sz="3600" kern="1200">
                <a:solidFill>
                  <a:srgbClr val="FFFFFF"/>
                </a:solidFill>
                <a:latin typeface="+mj-lt"/>
                <a:ea typeface="+mj-ea"/>
                <a:cs typeface="+mj-cs"/>
              </a:rPr>
              <a:t>AI – Current State</a:t>
            </a:r>
          </a:p>
        </p:txBody>
      </p:sp>
      <p:pic>
        <p:nvPicPr>
          <p:cNvPr id="12" name="Picture 11">
            <a:extLst>
              <a:ext uri="{FF2B5EF4-FFF2-40B4-BE49-F238E27FC236}">
                <a16:creationId xmlns:a16="http://schemas.microsoft.com/office/drawing/2014/main" id="{F4BCD6C1-F0B3-E74A-801B-B62F8515AEDB}"/>
              </a:ext>
            </a:extLst>
          </p:cNvPr>
          <p:cNvPicPr>
            <a:picLocks noChangeAspect="1"/>
          </p:cNvPicPr>
          <p:nvPr/>
        </p:nvPicPr>
        <p:blipFill>
          <a:blip r:embed="rId3"/>
          <a:stretch>
            <a:fillRect/>
          </a:stretch>
        </p:blipFill>
        <p:spPr>
          <a:xfrm>
            <a:off x="5018162" y="338636"/>
            <a:ext cx="2639730" cy="706127"/>
          </a:xfrm>
          <a:prstGeom prst="rect">
            <a:avLst/>
          </a:prstGeom>
        </p:spPr>
      </p:pic>
      <p:sp>
        <p:nvSpPr>
          <p:cNvPr id="3" name="TextBox 2">
            <a:extLst>
              <a:ext uri="{FF2B5EF4-FFF2-40B4-BE49-F238E27FC236}">
                <a16:creationId xmlns:a16="http://schemas.microsoft.com/office/drawing/2014/main" id="{F209AF9F-1AA7-C745-99E9-1B3D5FC86F85}"/>
              </a:ext>
            </a:extLst>
          </p:cNvPr>
          <p:cNvSpPr txBox="1"/>
          <p:nvPr/>
        </p:nvSpPr>
        <p:spPr>
          <a:xfrm>
            <a:off x="798256" y="2474260"/>
            <a:ext cx="3607930" cy="367715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solidFill>
                  <a:srgbClr val="FFFFFF"/>
                </a:solidFill>
              </a:rPr>
              <a:t>Device-based</a:t>
            </a:r>
          </a:p>
          <a:p>
            <a:pPr marL="742950" lvl="1" indent="-228600">
              <a:lnSpc>
                <a:spcPct val="90000"/>
              </a:lnSpc>
              <a:spcAft>
                <a:spcPts val="600"/>
              </a:spcAft>
              <a:buFont typeface="Arial" panose="020B0604020202020204" pitchFamily="34" charset="0"/>
              <a:buChar char="•"/>
            </a:pPr>
            <a:r>
              <a:rPr lang="en-US" sz="2000" dirty="0">
                <a:solidFill>
                  <a:srgbClr val="FFFFFF"/>
                </a:solidFill>
              </a:rPr>
              <a:t>Monitoring</a:t>
            </a:r>
          </a:p>
          <a:p>
            <a:pPr marL="742950" lvl="1" indent="-228600">
              <a:lnSpc>
                <a:spcPct val="90000"/>
              </a:lnSpc>
              <a:spcAft>
                <a:spcPts val="600"/>
              </a:spcAft>
              <a:buFont typeface="Arial" panose="020B0604020202020204" pitchFamily="34" charset="0"/>
              <a:buChar char="•"/>
            </a:pPr>
            <a:r>
              <a:rPr lang="en-US" sz="2000" dirty="0">
                <a:solidFill>
                  <a:srgbClr val="FFFFFF"/>
                </a:solidFill>
              </a:rPr>
              <a:t>Detection and diagnosis</a:t>
            </a:r>
          </a:p>
          <a:p>
            <a:pPr marL="285750" indent="-228600">
              <a:lnSpc>
                <a:spcPct val="90000"/>
              </a:lnSpc>
              <a:spcAft>
                <a:spcPts val="600"/>
              </a:spcAft>
              <a:buFont typeface="Arial" panose="020B0604020202020204" pitchFamily="34" charset="0"/>
              <a:buChar char="•"/>
            </a:pPr>
            <a:r>
              <a:rPr lang="en-US" sz="2000" dirty="0">
                <a:solidFill>
                  <a:srgbClr val="FFFFFF"/>
                </a:solidFill>
              </a:rPr>
              <a:t>Image review</a:t>
            </a:r>
          </a:p>
          <a:p>
            <a:pPr marL="285750" indent="-228600">
              <a:lnSpc>
                <a:spcPct val="90000"/>
              </a:lnSpc>
              <a:spcAft>
                <a:spcPts val="600"/>
              </a:spcAft>
              <a:buFont typeface="Arial" panose="020B0604020202020204" pitchFamily="34" charset="0"/>
              <a:buChar char="•"/>
            </a:pPr>
            <a:r>
              <a:rPr lang="en-US" sz="2000" dirty="0">
                <a:solidFill>
                  <a:srgbClr val="FFFFFF"/>
                </a:solidFill>
              </a:rPr>
              <a:t>Voice assistants</a:t>
            </a:r>
          </a:p>
          <a:p>
            <a:pPr marL="742950" lvl="1" indent="-228600">
              <a:lnSpc>
                <a:spcPct val="90000"/>
              </a:lnSpc>
              <a:spcAft>
                <a:spcPts val="600"/>
              </a:spcAft>
              <a:buFont typeface="Arial" panose="020B0604020202020204" pitchFamily="34" charset="0"/>
              <a:buChar char="•"/>
            </a:pPr>
            <a:r>
              <a:rPr lang="en-US" sz="2000" dirty="0">
                <a:solidFill>
                  <a:srgbClr val="FFFFFF"/>
                </a:solidFill>
              </a:rPr>
              <a:t>Nuance and Alexa</a:t>
            </a:r>
          </a:p>
          <a:p>
            <a:pPr marL="285750" indent="-228600">
              <a:lnSpc>
                <a:spcPct val="90000"/>
              </a:lnSpc>
              <a:spcAft>
                <a:spcPts val="600"/>
              </a:spcAft>
              <a:buFont typeface="Arial" panose="020B0604020202020204" pitchFamily="34" charset="0"/>
              <a:buChar char="•"/>
            </a:pPr>
            <a:r>
              <a:rPr lang="en-US" sz="2000" dirty="0">
                <a:solidFill>
                  <a:srgbClr val="FFFFFF"/>
                </a:solidFill>
              </a:rPr>
              <a:t>Broad EMR integration</a:t>
            </a:r>
          </a:p>
          <a:p>
            <a:pPr marL="742950" lvl="1" indent="-228600">
              <a:lnSpc>
                <a:spcPct val="90000"/>
              </a:lnSpc>
              <a:spcAft>
                <a:spcPts val="600"/>
              </a:spcAft>
              <a:buFont typeface="Arial" panose="020B0604020202020204" pitchFamily="34" charset="0"/>
              <a:buChar char="•"/>
            </a:pPr>
            <a:r>
              <a:rPr lang="en-US" sz="2000" dirty="0">
                <a:solidFill>
                  <a:srgbClr val="FFFFFF"/>
                </a:solidFill>
              </a:rPr>
              <a:t>Sepsis detection</a:t>
            </a:r>
          </a:p>
          <a:p>
            <a:pPr marL="742950" lvl="1" indent="-228600">
              <a:lnSpc>
                <a:spcPct val="90000"/>
              </a:lnSpc>
              <a:spcAft>
                <a:spcPts val="600"/>
              </a:spcAft>
              <a:buFont typeface="Arial" panose="020B0604020202020204" pitchFamily="34" charset="0"/>
              <a:buChar char="•"/>
            </a:pPr>
            <a:r>
              <a:rPr lang="en-US" sz="2000" dirty="0">
                <a:solidFill>
                  <a:srgbClr val="FFFFFF"/>
                </a:solidFill>
              </a:rPr>
              <a:t>Case summarization</a:t>
            </a:r>
          </a:p>
        </p:txBody>
      </p:sp>
      <p:pic>
        <p:nvPicPr>
          <p:cNvPr id="11" name="Picture 10">
            <a:extLst>
              <a:ext uri="{FF2B5EF4-FFF2-40B4-BE49-F238E27FC236}">
                <a16:creationId xmlns:a16="http://schemas.microsoft.com/office/drawing/2014/main" id="{5B551EAA-88FD-3248-B3C0-B13848F032DD}"/>
              </a:ext>
            </a:extLst>
          </p:cNvPr>
          <p:cNvPicPr>
            <a:picLocks noChangeAspect="1"/>
          </p:cNvPicPr>
          <p:nvPr/>
        </p:nvPicPr>
        <p:blipFill>
          <a:blip r:embed="rId4"/>
          <a:stretch>
            <a:fillRect/>
          </a:stretch>
        </p:blipFill>
        <p:spPr>
          <a:xfrm>
            <a:off x="5018162" y="2839077"/>
            <a:ext cx="3530792" cy="600233"/>
          </a:xfrm>
          <a:prstGeom prst="rect">
            <a:avLst/>
          </a:prstGeom>
        </p:spPr>
      </p:pic>
      <p:pic>
        <p:nvPicPr>
          <p:cNvPr id="14" name="Picture 13">
            <a:extLst>
              <a:ext uri="{FF2B5EF4-FFF2-40B4-BE49-F238E27FC236}">
                <a16:creationId xmlns:a16="http://schemas.microsoft.com/office/drawing/2014/main" id="{07D003A7-4894-4A4D-AD54-2D997DAADA3F}"/>
              </a:ext>
            </a:extLst>
          </p:cNvPr>
          <p:cNvPicPr>
            <a:picLocks noChangeAspect="1"/>
          </p:cNvPicPr>
          <p:nvPr/>
        </p:nvPicPr>
        <p:blipFill>
          <a:blip r:embed="rId5"/>
          <a:stretch>
            <a:fillRect/>
          </a:stretch>
        </p:blipFill>
        <p:spPr>
          <a:xfrm>
            <a:off x="6516036" y="1280959"/>
            <a:ext cx="5349844" cy="855975"/>
          </a:xfrm>
          <a:prstGeom prst="rect">
            <a:avLst/>
          </a:prstGeom>
        </p:spPr>
      </p:pic>
      <p:pic>
        <p:nvPicPr>
          <p:cNvPr id="5" name="Picture 4">
            <a:extLst>
              <a:ext uri="{FF2B5EF4-FFF2-40B4-BE49-F238E27FC236}">
                <a16:creationId xmlns:a16="http://schemas.microsoft.com/office/drawing/2014/main" id="{A2A6BDFE-FF63-444C-B936-C22E8E31712F}"/>
              </a:ext>
            </a:extLst>
          </p:cNvPr>
          <p:cNvPicPr>
            <a:picLocks noChangeAspect="1"/>
          </p:cNvPicPr>
          <p:nvPr/>
        </p:nvPicPr>
        <p:blipFill>
          <a:blip r:embed="rId6"/>
          <a:stretch>
            <a:fillRect/>
          </a:stretch>
        </p:blipFill>
        <p:spPr>
          <a:xfrm>
            <a:off x="5018162" y="5422337"/>
            <a:ext cx="2631325" cy="1091998"/>
          </a:xfrm>
          <a:prstGeom prst="rect">
            <a:avLst/>
          </a:prstGeom>
        </p:spPr>
      </p:pic>
      <p:pic>
        <p:nvPicPr>
          <p:cNvPr id="10" name="Picture 9">
            <a:extLst>
              <a:ext uri="{FF2B5EF4-FFF2-40B4-BE49-F238E27FC236}">
                <a16:creationId xmlns:a16="http://schemas.microsoft.com/office/drawing/2014/main" id="{1AC940CD-3BFD-824A-B56B-1683522DCEB3}"/>
              </a:ext>
            </a:extLst>
          </p:cNvPr>
          <p:cNvPicPr>
            <a:picLocks noChangeAspect="1"/>
          </p:cNvPicPr>
          <p:nvPr/>
        </p:nvPicPr>
        <p:blipFill>
          <a:blip r:embed="rId7"/>
          <a:stretch>
            <a:fillRect/>
          </a:stretch>
        </p:blipFill>
        <p:spPr>
          <a:xfrm>
            <a:off x="5203147" y="4381633"/>
            <a:ext cx="6662733" cy="716243"/>
          </a:xfrm>
          <a:prstGeom prst="rect">
            <a:avLst/>
          </a:prstGeom>
        </p:spPr>
      </p:pic>
      <p:pic>
        <p:nvPicPr>
          <p:cNvPr id="7" name="Picture 6">
            <a:extLst>
              <a:ext uri="{FF2B5EF4-FFF2-40B4-BE49-F238E27FC236}">
                <a16:creationId xmlns:a16="http://schemas.microsoft.com/office/drawing/2014/main" id="{D20E6B21-2DD4-7D46-BCE7-94BC2340C0CF}"/>
              </a:ext>
            </a:extLst>
          </p:cNvPr>
          <p:cNvPicPr>
            <a:picLocks noChangeAspect="1"/>
          </p:cNvPicPr>
          <p:nvPr/>
        </p:nvPicPr>
        <p:blipFill>
          <a:blip r:embed="rId8"/>
          <a:stretch>
            <a:fillRect/>
          </a:stretch>
        </p:blipFill>
        <p:spPr>
          <a:xfrm rot="21600000">
            <a:off x="8522708" y="5546078"/>
            <a:ext cx="3015764" cy="716242"/>
          </a:xfrm>
          <a:prstGeom prst="rect">
            <a:avLst/>
          </a:prstGeom>
        </p:spPr>
      </p:pic>
      <p:sp>
        <p:nvSpPr>
          <p:cNvPr id="31" name="TextBox 30">
            <a:extLst>
              <a:ext uri="{FF2B5EF4-FFF2-40B4-BE49-F238E27FC236}">
                <a16:creationId xmlns:a16="http://schemas.microsoft.com/office/drawing/2014/main" id="{EC9DC9C5-5B15-D741-9F76-152722BB9446}"/>
              </a:ext>
            </a:extLst>
          </p:cNvPr>
          <p:cNvSpPr txBox="1"/>
          <p:nvPr/>
        </p:nvSpPr>
        <p:spPr>
          <a:xfrm>
            <a:off x="9031553" y="2523659"/>
            <a:ext cx="3160447" cy="1471249"/>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dirty="0">
                <a:solidFill>
                  <a:schemeClr val="bg1"/>
                </a:solidFill>
              </a:rPr>
              <a:t>“[Boston Children’s Hospital] also brought Alexa into … the ICU, [providing] nurses with basic intelligence on medication dosing, specific protocols, staff contact info and other relevant data points…”</a:t>
            </a:r>
          </a:p>
        </p:txBody>
      </p:sp>
      <p:sp>
        <p:nvSpPr>
          <p:cNvPr id="4" name="TextBox 3">
            <a:extLst>
              <a:ext uri="{FF2B5EF4-FFF2-40B4-BE49-F238E27FC236}">
                <a16:creationId xmlns:a16="http://schemas.microsoft.com/office/drawing/2014/main" id="{AF9440C0-BD0E-4A68-8696-554FF0FFC49F}"/>
              </a:ext>
            </a:extLst>
          </p:cNvPr>
          <p:cNvSpPr txBox="1"/>
          <p:nvPr/>
        </p:nvSpPr>
        <p:spPr>
          <a:xfrm>
            <a:off x="9306232" y="6488668"/>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289611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50961E-CA5F-4230-BEC7-C3A3C4B5783E}"/>
              </a:ext>
            </a:extLst>
          </p:cNvPr>
          <p:cNvSpPr/>
          <p:nvPr/>
        </p:nvSpPr>
        <p:spPr>
          <a:xfrm>
            <a:off x="0" y="259499"/>
            <a:ext cx="12058650" cy="6879191"/>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AI is ubiquitous in healthcare space:</a:t>
            </a:r>
          </a:p>
          <a:p>
            <a:endParaRPr lang="en-US" sz="12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Management Of Chronic Diseases</a:t>
            </a:r>
            <a:r>
              <a:rPr lang="en-US" sz="1200" dirty="0">
                <a:latin typeface="Times New Roman" panose="02020603050405020304" pitchFamily="18" charset="0"/>
                <a:ea typeface="Calibri" panose="020F0502020204030204" pitchFamily="34" charset="0"/>
                <a:cs typeface="Times New Roman" panose="02020603050405020304" pitchFamily="18" charset="0"/>
              </a:rPr>
              <a:t>: assess patient medication needs, reading biosensors and automating the administration of medication and other treatments using connected mobile applications..</a:t>
            </a:r>
            <a:endParaRPr lang="en-US" sz="1200" b="1" dirty="0">
              <a:effectLst/>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Medical Imaging</a:t>
            </a:r>
            <a:r>
              <a:rPr lang="en-US" sz="1200" dirty="0">
                <a:latin typeface="Times New Roman" panose="02020603050405020304" pitchFamily="18" charset="0"/>
                <a:ea typeface="Calibri" panose="020F0502020204030204" pitchFamily="34" charset="0"/>
                <a:cs typeface="Times New Roman" panose="02020603050405020304" pitchFamily="18" charset="0"/>
              </a:rPr>
              <a:t>: Companies are implementing the use of artificial intelligence to improve the clarity and accuracy of images while reducing exposure to harmful radiation</a:t>
            </a:r>
            <a:endParaRPr lang="en-US" sz="1200" b="1" dirty="0">
              <a:effectLst/>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AI and The Internet Of Things</a:t>
            </a:r>
            <a:r>
              <a:rPr lang="en-US" sz="1200" dirty="0">
                <a:latin typeface="Times New Roman" panose="02020603050405020304" pitchFamily="18" charset="0"/>
                <a:ea typeface="Calibri" panose="020F0502020204030204" pitchFamily="34" charset="0"/>
                <a:cs typeface="Times New Roman" panose="02020603050405020304" pitchFamily="18" charset="0"/>
              </a:rPr>
              <a:t>: Companies are combining the technologies of AI and IOT to monitor patient diligence and adherence to treatment protocols..</a:t>
            </a:r>
            <a:endParaRPr lang="en-US" sz="1200" b="1" dirty="0">
              <a:effectLst/>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endParaRPr>
          </a:p>
          <a:p>
            <a:r>
              <a:rPr lang="en-US" sz="1200" b="1" dirty="0">
                <a:latin typeface="Times New Roman" panose="02020603050405020304" pitchFamily="18" charset="0"/>
                <a:ea typeface="Calibri" panose="020F0502020204030204" pitchFamily="34" charset="0"/>
                <a:cs typeface="Times New Roman" panose="02020603050405020304" pitchFamily="18" charset="0"/>
              </a:rPr>
              <a:t>AI In Robotic Surgery</a:t>
            </a:r>
            <a:r>
              <a:rPr lang="en-US" sz="1200" dirty="0">
                <a:latin typeface="Times New Roman" panose="02020603050405020304" pitchFamily="18" charset="0"/>
                <a:ea typeface="Calibri" panose="020F0502020204030204" pitchFamily="34" charset="0"/>
                <a:cs typeface="Times New Roman" panose="02020603050405020304" pitchFamily="18" charset="0"/>
              </a:rPr>
              <a:t>: Artificial intelligence is being used for all kinds of surgical procedures, from things as routine as a tonsillectomy to very involved brain surgeries. </a:t>
            </a:r>
            <a:endParaRPr lang="en-US" sz="1200" b="1" dirty="0">
              <a:effectLst/>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r>
              <a:rPr lang="en-US" sz="1200" b="1" dirty="0" err="1">
                <a:solidFill>
                  <a:srgbClr val="002144"/>
                </a:solidFill>
                <a:latin typeface="Times New Roman" panose="02020603050405020304" pitchFamily="18" charset="0"/>
                <a:ea typeface="Times New Roman" panose="02020603050405020304" pitchFamily="18" charset="0"/>
              </a:rPr>
              <a:t>Metronic</a:t>
            </a:r>
            <a:r>
              <a:rPr lang="en-US" sz="1200" dirty="0">
                <a:solidFill>
                  <a:srgbClr val="002144"/>
                </a:solidFill>
                <a:latin typeface="Times New Roman" panose="02020603050405020304" pitchFamily="18" charset="0"/>
                <a:ea typeface="Times New Roman" panose="02020603050405020304" pitchFamily="18" charset="0"/>
              </a:rPr>
              <a:t>: launched the </a:t>
            </a:r>
            <a:r>
              <a:rPr lang="en-US" sz="1200" dirty="0" err="1">
                <a:solidFill>
                  <a:srgbClr val="002144"/>
                </a:solidFill>
                <a:latin typeface="Times New Roman" panose="02020603050405020304" pitchFamily="18" charset="0"/>
                <a:ea typeface="Times New Roman" panose="02020603050405020304" pitchFamily="18" charset="0"/>
              </a:rPr>
              <a:t>MiniMed</a:t>
            </a:r>
            <a:r>
              <a:rPr lang="en-US" sz="1200" dirty="0">
                <a:solidFill>
                  <a:srgbClr val="002144"/>
                </a:solidFill>
                <a:latin typeface="Times New Roman" panose="02020603050405020304" pitchFamily="18" charset="0"/>
                <a:ea typeface="Times New Roman" panose="02020603050405020304" pitchFamily="18" charset="0"/>
              </a:rPr>
              <a:t> 670G system, an automated insulin pump designed for diabetics</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2144"/>
                </a:solidFill>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r>
              <a:rPr lang="en-US" sz="1200" b="1" dirty="0">
                <a:solidFill>
                  <a:srgbClr val="002144"/>
                </a:solidFill>
                <a:latin typeface="Times New Roman" panose="02020603050405020304" pitchFamily="18" charset="0"/>
                <a:ea typeface="Times New Roman" panose="02020603050405020304" pitchFamily="18" charset="0"/>
              </a:rPr>
              <a:t>GE Healthcare</a:t>
            </a:r>
            <a:r>
              <a:rPr lang="en-US" sz="1200" dirty="0">
                <a:solidFill>
                  <a:srgbClr val="002144"/>
                </a:solidFill>
                <a:latin typeface="Times New Roman" panose="02020603050405020304" pitchFamily="18" charset="0"/>
                <a:ea typeface="Times New Roman" panose="02020603050405020304" pitchFamily="18" charset="0"/>
              </a:rPr>
              <a:t>: medical imaging, speed and accuracy of CT scans. </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2144"/>
                </a:solidFill>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r>
              <a:rPr lang="en-US" sz="1200" b="1" dirty="0">
                <a:solidFill>
                  <a:srgbClr val="002144"/>
                </a:solidFill>
                <a:latin typeface="Times New Roman" panose="02020603050405020304" pitchFamily="18" charset="0"/>
                <a:ea typeface="Times New Roman" panose="02020603050405020304" pitchFamily="18" charset="0"/>
              </a:rPr>
              <a:t>Philips Healthcare</a:t>
            </a:r>
            <a:r>
              <a:rPr lang="en-US" sz="1200" dirty="0">
                <a:solidFill>
                  <a:srgbClr val="002144"/>
                </a:solidFill>
                <a:latin typeface="Times New Roman" panose="02020603050405020304" pitchFamily="18" charset="0"/>
                <a:ea typeface="Times New Roman" panose="02020603050405020304" pitchFamily="18" charset="0"/>
              </a:rPr>
              <a:t>: wearable biofeedback technology. </a:t>
            </a:r>
            <a:endParaRPr lang="en-US" sz="1200" dirty="0">
              <a:effectLst/>
              <a:latin typeface="Times New Roman" panose="02020603050405020304" pitchFamily="18" charset="0"/>
              <a:ea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NewRomanPSM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SkinVision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  which uses computer vision to monitor suspicious skin lesions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AstraZeneca</a:t>
            </a:r>
            <a:r>
              <a:rPr lang="en-US" sz="1200" dirty="0">
                <a:latin typeface="Times New Roman" panose="02020603050405020304" pitchFamily="18" charset="0"/>
                <a:ea typeface="Calibri" panose="020F0502020204030204" pitchFamily="34" charset="0"/>
                <a:cs typeface="Times New Roman" panose="02020603050405020304" pitchFamily="18" charset="0"/>
              </a:rPr>
              <a:t>: announced a partnership with Alibaba subsidiary Ali Health to develop applications including AI-assisted screening and diagnostics in China.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Times New Roman" panose="02020603050405020304" pitchFamily="18" charset="0"/>
                <a:ea typeface="Calibri" panose="020F0502020204030204" pitchFamily="34" charset="0"/>
                <a:cs typeface="Times New Roman" panose="02020603050405020304" pitchFamily="18" charset="0"/>
              </a:rPr>
              <a:t>Google DeepMind</a:t>
            </a:r>
            <a:r>
              <a:rPr lang="en-US" sz="1200" dirty="0">
                <a:latin typeface="Times New Roman" panose="02020603050405020304" pitchFamily="18" charset="0"/>
                <a:ea typeface="Calibri" panose="020F0502020204030204" pitchFamily="34" charset="0"/>
                <a:cs typeface="Times New Roman" panose="02020603050405020304" pitchFamily="18" charset="0"/>
              </a:rPr>
              <a:t>: advances in using AI to diagnose eye diseases.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NewRomanPSM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err="1">
                <a:latin typeface="Times New Roman" panose="02020603050405020304" pitchFamily="18" charset="0"/>
                <a:ea typeface="Calibri" panose="020F0502020204030204" pitchFamily="34" charset="0"/>
                <a:cs typeface="TimesNewRomanPSMT"/>
              </a:rPr>
              <a:t>Arterys</a:t>
            </a:r>
            <a:r>
              <a:rPr lang="en-US" sz="1200" dirty="0">
                <a:latin typeface="Times New Roman" panose="02020603050405020304" pitchFamily="18" charset="0"/>
                <a:ea typeface="Calibri" panose="020F0502020204030204" pitchFamily="34" charset="0"/>
                <a:cs typeface="TimesNewRomanPSMT"/>
              </a:rPr>
              <a:t>.: Its cloud computing platform was approved by FDA for analyzing cardiac images,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latin typeface="Times New Roman" panose="02020603050405020304" pitchFamily="18" charset="0"/>
                <a:ea typeface="Calibri" panose="020F0502020204030204" pitchFamily="34" charset="0"/>
                <a:cs typeface="TimesNewRomanPSMT"/>
              </a:rPr>
              <a:t>It is now applying for FDA approval for AI in oncology.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NewRomanPSM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err="1">
                <a:latin typeface="Times New Roman" panose="02020603050405020304" pitchFamily="18" charset="0"/>
                <a:ea typeface="Calibri" panose="020F0502020204030204" pitchFamily="34" charset="0"/>
                <a:cs typeface="TimesNewRomanPSMT"/>
              </a:rPr>
              <a:t>MedyMatch</a:t>
            </a:r>
            <a:r>
              <a:rPr lang="en-US" sz="1200" dirty="0">
                <a:latin typeface="Times New Roman" panose="02020603050405020304" pitchFamily="18" charset="0"/>
                <a:ea typeface="Calibri" panose="020F0502020204030204" pitchFamily="34" charset="0"/>
                <a:cs typeface="TimesNewRomanPSMT"/>
              </a:rPr>
              <a:t>:, is using deep learning to detect intracranial hemorrhage from CT scans.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latin typeface="Times New Roman" panose="02020603050405020304" pitchFamily="18" charset="0"/>
                <a:ea typeface="Calibri" panose="020F0502020204030204" pitchFamily="34" charset="0"/>
                <a:cs typeface="TimesNewRomanPSMT"/>
              </a:rPr>
              <a:t>The FDA recently gave it a “breakthrough device designation” to expedite the process of bringing the product to market.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NewRomanPSM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effectLst/>
                <a:highlight>
                  <a:srgbClr val="FFFF00"/>
                </a:highlight>
                <a:latin typeface="Times New Roman" panose="02020603050405020304" pitchFamily="18" charset="0"/>
                <a:ea typeface="Calibri" panose="020F0502020204030204" pitchFamily="34" charset="0"/>
                <a:cs typeface="TimesNewRomanPSMT"/>
              </a:rPr>
              <a:t>The biggest bone of contention in a high-stakes industry like healthcare is who takes responsibility for misdiagnosis by AI software. The current wave of applications are all geared to assist radiologists and physicians, as opposed to serving as a final verdict on diagnosis</a:t>
            </a:r>
            <a:r>
              <a:rPr lang="en-US" dirty="0">
                <a:effectLst/>
                <a:latin typeface="Times New Roman" panose="02020603050405020304" pitchFamily="18" charset="0"/>
                <a:ea typeface="Calibri" panose="020F0502020204030204" pitchFamily="34" charset="0"/>
                <a:cs typeface="TimesNewRomanPSMT"/>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effectLst/>
                <a:latin typeface="Times New Roman" panose="02020603050405020304" pitchFamily="18" charset="0"/>
                <a:ea typeface="Calibri" panose="020F0502020204030204" pitchFamily="34" charset="0"/>
                <a:cs typeface="TimesNewRomanPSMT"/>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04468B-6F36-4783-AA82-8416868BEA66}"/>
              </a:ext>
            </a:extLst>
          </p:cNvPr>
          <p:cNvSpPr>
            <a:spLocks noGrp="1"/>
          </p:cNvSpPr>
          <p:nvPr>
            <p:ph type="sldNum" sz="quarter" idx="12"/>
          </p:nvPr>
        </p:nvSpPr>
        <p:spPr/>
        <p:txBody>
          <a:bodyPr/>
          <a:lstStyle/>
          <a:p>
            <a:fld id="{F5A6857A-D42F-4D3F-843A-C9B9A845F3E0}" type="slidenum">
              <a:rPr lang="en-US" smtClean="0"/>
              <a:t>14</a:t>
            </a:fld>
            <a:endParaRPr lang="en-US"/>
          </a:p>
        </p:txBody>
      </p:sp>
    </p:spTree>
    <p:extLst>
      <p:ext uri="{BB962C8B-B14F-4D97-AF65-F5344CB8AC3E}">
        <p14:creationId xmlns:p14="http://schemas.microsoft.com/office/powerpoint/2010/main" val="279998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AECC-FD2A-9D45-93BE-B1CE198C960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AI – Future State</a:t>
            </a:r>
            <a:br>
              <a:rPr lang="en-US">
                <a:solidFill>
                  <a:srgbClr val="FFFFFF"/>
                </a:solidFill>
              </a:rPr>
            </a:br>
            <a:r>
              <a:rPr lang="en-US">
                <a:solidFill>
                  <a:srgbClr val="FFFFFF"/>
                </a:solidFill>
              </a:rPr>
              <a:t>From niche use cases to:</a:t>
            </a:r>
          </a:p>
        </p:txBody>
      </p:sp>
      <p:sp>
        <p:nvSpPr>
          <p:cNvPr id="5" name="TextBox 4">
            <a:extLst>
              <a:ext uri="{FF2B5EF4-FFF2-40B4-BE49-F238E27FC236}">
                <a16:creationId xmlns:a16="http://schemas.microsoft.com/office/drawing/2014/main" id="{FDF67EEB-97C4-8943-87A0-E33CCDCAC6C2}"/>
              </a:ext>
            </a:extLst>
          </p:cNvPr>
          <p:cNvSpPr txBox="1"/>
          <p:nvPr/>
        </p:nvSpPr>
        <p:spPr>
          <a:xfrm>
            <a:off x="838200" y="2021249"/>
            <a:ext cx="6161116" cy="4155713"/>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rPr>
              <a:t>(More) Automated detection and diagnosis at scale</a:t>
            </a:r>
          </a:p>
          <a:p>
            <a:pPr marL="342900" indent="-228600">
              <a:lnSpc>
                <a:spcPct val="90000"/>
              </a:lnSpc>
              <a:spcAft>
                <a:spcPts val="600"/>
              </a:spcAft>
              <a:buFont typeface="Arial" panose="020B0604020202020204" pitchFamily="34" charset="0"/>
              <a:buChar char="•"/>
            </a:pPr>
            <a:r>
              <a:rPr lang="en-US" sz="2400" dirty="0">
                <a:solidFill>
                  <a:srgbClr val="FFFFFF"/>
                </a:solidFill>
              </a:rPr>
              <a:t>Automated/augmented clinical decision making </a:t>
            </a:r>
          </a:p>
          <a:p>
            <a:pPr marL="342900" indent="-228600">
              <a:lnSpc>
                <a:spcPct val="90000"/>
              </a:lnSpc>
              <a:spcAft>
                <a:spcPts val="600"/>
              </a:spcAft>
              <a:buFont typeface="Arial" panose="020B0604020202020204" pitchFamily="34" charset="0"/>
              <a:buChar char="•"/>
            </a:pPr>
            <a:r>
              <a:rPr lang="en-US" sz="2400" dirty="0">
                <a:solidFill>
                  <a:srgbClr val="FFFFFF"/>
                </a:solidFill>
              </a:rPr>
              <a:t>Automated robotic treatment</a:t>
            </a:r>
          </a:p>
          <a:p>
            <a:pPr marL="342900" indent="-228600">
              <a:lnSpc>
                <a:spcPct val="90000"/>
              </a:lnSpc>
              <a:spcAft>
                <a:spcPts val="600"/>
              </a:spcAft>
              <a:buFont typeface="Arial" panose="020B0604020202020204" pitchFamily="34" charset="0"/>
              <a:buChar char="•"/>
            </a:pPr>
            <a:r>
              <a:rPr lang="en-US" sz="2400" dirty="0">
                <a:solidFill>
                  <a:srgbClr val="FFFFFF"/>
                </a:solidFill>
              </a:rPr>
              <a:t>Real-time patient interaction with AI systems</a:t>
            </a:r>
          </a:p>
          <a:p>
            <a:pPr marL="342900" indent="-228600">
              <a:lnSpc>
                <a:spcPct val="90000"/>
              </a:lnSpc>
              <a:spcAft>
                <a:spcPts val="600"/>
              </a:spcAft>
              <a:buFont typeface="Arial" panose="020B0604020202020204" pitchFamily="34" charset="0"/>
              <a:buChar char="•"/>
            </a:pPr>
            <a:r>
              <a:rPr lang="en-US" sz="2400" dirty="0">
                <a:solidFill>
                  <a:srgbClr val="FFFFFF"/>
                </a:solidFill>
              </a:rPr>
              <a:t>AI-AI system interaction</a:t>
            </a:r>
          </a:p>
        </p:txBody>
      </p:sp>
      <p:pic>
        <p:nvPicPr>
          <p:cNvPr id="4" name="Picture 3">
            <a:extLst>
              <a:ext uri="{FF2B5EF4-FFF2-40B4-BE49-F238E27FC236}">
                <a16:creationId xmlns:a16="http://schemas.microsoft.com/office/drawing/2014/main" id="{BDB01915-59EF-434D-99DD-375A63F911AC}"/>
              </a:ext>
            </a:extLst>
          </p:cNvPr>
          <p:cNvPicPr>
            <a:picLocks noChangeAspect="1"/>
          </p:cNvPicPr>
          <p:nvPr/>
        </p:nvPicPr>
        <p:blipFill>
          <a:blip r:embed="rId3"/>
          <a:stretch>
            <a:fillRect/>
          </a:stretch>
        </p:blipFill>
        <p:spPr>
          <a:xfrm>
            <a:off x="7192537" y="2066310"/>
            <a:ext cx="4313663" cy="167154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133AD86A-EAF2-C441-923F-DD218A37D9F3}"/>
              </a:ext>
            </a:extLst>
          </p:cNvPr>
          <p:cNvPicPr>
            <a:picLocks noChangeAspect="1"/>
          </p:cNvPicPr>
          <p:nvPr/>
        </p:nvPicPr>
        <p:blipFill>
          <a:blip r:embed="rId4"/>
          <a:stretch>
            <a:fillRect/>
          </a:stretch>
        </p:blipFill>
        <p:spPr>
          <a:xfrm>
            <a:off x="4359931" y="4791456"/>
            <a:ext cx="7146270" cy="750359"/>
          </a:xfrm>
          <a:prstGeom prst="rect">
            <a:avLst/>
          </a:prstGeom>
        </p:spPr>
      </p:pic>
      <p:sp>
        <p:nvSpPr>
          <p:cNvPr id="3" name="TextBox 2">
            <a:extLst>
              <a:ext uri="{FF2B5EF4-FFF2-40B4-BE49-F238E27FC236}">
                <a16:creationId xmlns:a16="http://schemas.microsoft.com/office/drawing/2014/main" id="{8668AC19-02FF-42B3-A35C-AAA15F2562AD}"/>
              </a:ext>
            </a:extLst>
          </p:cNvPr>
          <p:cNvSpPr txBox="1"/>
          <p:nvPr/>
        </p:nvSpPr>
        <p:spPr>
          <a:xfrm>
            <a:off x="9232490" y="6430297"/>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171268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B38B-4D54-470B-ADFF-B02D34DC3044}"/>
              </a:ext>
            </a:extLst>
          </p:cNvPr>
          <p:cNvSpPr>
            <a:spLocks noGrp="1"/>
          </p:cNvSpPr>
          <p:nvPr>
            <p:ph type="title"/>
          </p:nvPr>
        </p:nvSpPr>
        <p:spPr/>
        <p:txBody>
          <a:bodyPr/>
          <a:lstStyle/>
          <a:p>
            <a:r>
              <a:rPr lang="en-US" dirty="0"/>
              <a:t>Driving AI “to the edge”</a:t>
            </a:r>
          </a:p>
        </p:txBody>
      </p:sp>
      <p:sp>
        <p:nvSpPr>
          <p:cNvPr id="3" name="Content Placeholder 2">
            <a:extLst>
              <a:ext uri="{FF2B5EF4-FFF2-40B4-BE49-F238E27FC236}">
                <a16:creationId xmlns:a16="http://schemas.microsoft.com/office/drawing/2014/main" id="{D5A54296-392B-4788-907D-F6053058D33D}"/>
              </a:ext>
            </a:extLst>
          </p:cNvPr>
          <p:cNvSpPr>
            <a:spLocks noGrp="1"/>
          </p:cNvSpPr>
          <p:nvPr>
            <p:ph idx="1"/>
          </p:nvPr>
        </p:nvSpPr>
        <p:spPr>
          <a:xfrm>
            <a:off x="838200" y="1460090"/>
            <a:ext cx="10515600" cy="4896260"/>
          </a:xfrm>
        </p:spPr>
        <p:txBody>
          <a:bodyPr>
            <a:normAutofit lnSpcReduction="10000"/>
          </a:bodyPr>
          <a:lstStyle/>
          <a:p>
            <a:pPr marL="0" indent="0">
              <a:buNone/>
            </a:pPr>
            <a:r>
              <a:rPr lang="en-US" dirty="0"/>
              <a:t>The “home electric motor” -&gt; the “home computer”-&gt;the </a:t>
            </a:r>
            <a:r>
              <a:rPr lang="en-US"/>
              <a:t>edge device</a:t>
            </a:r>
            <a:endParaRPr lang="en-US" dirty="0"/>
          </a:p>
          <a:p>
            <a:pPr marL="0" indent="0">
              <a:buNone/>
            </a:pPr>
            <a:endParaRPr lang="en-US" dirty="0"/>
          </a:p>
          <a:p>
            <a:pPr marL="0" indent="0">
              <a:buNone/>
            </a:pPr>
            <a:r>
              <a:rPr lang="en-US" dirty="0"/>
              <a:t>“I think everything’s going to become a little bit smart, and I think very fast, we’re going to stop thinking of it as </a:t>
            </a:r>
            <a:r>
              <a:rPr lang="en-US" dirty="0" err="1"/>
              <a:t>smart.I’m</a:t>
            </a:r>
            <a:r>
              <a:rPr lang="en-US" dirty="0"/>
              <a:t> looking at my coffee pot [right now]. Your coffee pot is </a:t>
            </a:r>
            <a:r>
              <a:rPr lang="en-US" dirty="0" err="1"/>
              <a:t>justgoing</a:t>
            </a:r>
            <a:r>
              <a:rPr lang="en-US" dirty="0"/>
              <a:t> to know that it should make coffee for you; we’re not going to think of that as </a:t>
            </a:r>
            <a:r>
              <a:rPr lang="en-US" dirty="0" err="1"/>
              <a:t>beingsmart</a:t>
            </a:r>
            <a:r>
              <a:rPr lang="en-US" dirty="0"/>
              <a:t> anymore. It’s just going to be what coffee pots do. Just the way thermostats just </a:t>
            </a:r>
            <a:r>
              <a:rPr lang="en-US" dirty="0" err="1"/>
              <a:t>keepthe</a:t>
            </a:r>
            <a:r>
              <a:rPr lang="en-US" dirty="0"/>
              <a:t> temperature where you want it. At one point that was amazing.”--</a:t>
            </a:r>
            <a:r>
              <a:rPr lang="fr-FR" dirty="0"/>
              <a:t>Marie des Jardins, Simmons </a:t>
            </a:r>
            <a:r>
              <a:rPr lang="fr-FR" dirty="0" err="1"/>
              <a:t>University</a:t>
            </a:r>
            <a:endParaRPr lang="fr-FR" dirty="0"/>
          </a:p>
          <a:p>
            <a:pPr marL="0" indent="0">
              <a:buNone/>
            </a:pPr>
            <a:r>
              <a:rPr lang="en-US" sz="1600" dirty="0"/>
              <a:t>Source: ©Knowingly, Inc.2019."AI at the Edge: A </a:t>
            </a:r>
            <a:r>
              <a:rPr lang="en-US" sz="1600" dirty="0" err="1"/>
              <a:t>GigaOm</a:t>
            </a:r>
            <a:r>
              <a:rPr lang="en-US" sz="1600" dirty="0"/>
              <a:t> Research Byte“</a:t>
            </a:r>
          </a:p>
          <a:p>
            <a:pPr marL="0" indent="0">
              <a:buNone/>
            </a:pPr>
            <a:endParaRPr lang="en-US" sz="1600" dirty="0"/>
          </a:p>
          <a:p>
            <a:pPr>
              <a:buFont typeface="Wingdings" panose="05000000000000000000" pitchFamily="2" charset="2"/>
              <a:buChar char="§"/>
            </a:pPr>
            <a:r>
              <a:rPr lang="en-US" sz="2400" dirty="0"/>
              <a:t>Train in the cloud, compute at the edge, that’s where the data is.</a:t>
            </a:r>
          </a:p>
        </p:txBody>
      </p:sp>
      <p:sp>
        <p:nvSpPr>
          <p:cNvPr id="4" name="Slide Number Placeholder 3">
            <a:extLst>
              <a:ext uri="{FF2B5EF4-FFF2-40B4-BE49-F238E27FC236}">
                <a16:creationId xmlns:a16="http://schemas.microsoft.com/office/drawing/2014/main" id="{A67A9F64-6182-442D-B8A7-864D7BE3B95B}"/>
              </a:ext>
            </a:extLst>
          </p:cNvPr>
          <p:cNvSpPr>
            <a:spLocks noGrp="1"/>
          </p:cNvSpPr>
          <p:nvPr>
            <p:ph type="sldNum" sz="quarter" idx="12"/>
          </p:nvPr>
        </p:nvSpPr>
        <p:spPr/>
        <p:txBody>
          <a:bodyPr/>
          <a:lstStyle/>
          <a:p>
            <a:fld id="{F5A6857A-D42F-4D3F-843A-C9B9A845F3E0}" type="slidenum">
              <a:rPr lang="en-US" smtClean="0"/>
              <a:t>16</a:t>
            </a:fld>
            <a:endParaRPr lang="en-US"/>
          </a:p>
        </p:txBody>
      </p:sp>
    </p:spTree>
    <p:extLst>
      <p:ext uri="{BB962C8B-B14F-4D97-AF65-F5344CB8AC3E}">
        <p14:creationId xmlns:p14="http://schemas.microsoft.com/office/powerpoint/2010/main" val="294742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061505-3483-4602-B485-3E50CD1A3DDE}"/>
              </a:ext>
            </a:extLst>
          </p:cNvPr>
          <p:cNvPicPr/>
          <p:nvPr/>
        </p:nvPicPr>
        <p:blipFill rotWithShape="1">
          <a:blip r:embed="rId2"/>
          <a:srcRect l="3214" t="10432" r="5473" b="5672"/>
          <a:stretch/>
        </p:blipFill>
        <p:spPr bwMode="auto">
          <a:xfrm>
            <a:off x="1785938" y="1400176"/>
            <a:ext cx="7705724" cy="497205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F8FC883-AB71-49B2-B5BB-AABF84B112D6}"/>
              </a:ext>
            </a:extLst>
          </p:cNvPr>
          <p:cNvSpPr txBox="1"/>
          <p:nvPr/>
        </p:nvSpPr>
        <p:spPr>
          <a:xfrm>
            <a:off x="600075" y="314325"/>
            <a:ext cx="10210800" cy="646331"/>
          </a:xfrm>
          <a:prstGeom prst="rect">
            <a:avLst/>
          </a:prstGeom>
          <a:noFill/>
        </p:spPr>
        <p:txBody>
          <a:bodyPr wrap="square" rtlCol="0">
            <a:spAutoFit/>
          </a:bodyPr>
          <a:lstStyle/>
          <a:p>
            <a:pPr algn="ctr"/>
            <a:r>
              <a:rPr lang="en-US" dirty="0"/>
              <a:t>Security challenges presented by AI technology are not just a healthcare problem:</a:t>
            </a:r>
          </a:p>
          <a:p>
            <a:pPr algn="ctr"/>
            <a:r>
              <a:rPr lang="en-US" dirty="0"/>
              <a:t>-- they are everybody’s problem</a:t>
            </a:r>
          </a:p>
        </p:txBody>
      </p:sp>
      <p:sp>
        <p:nvSpPr>
          <p:cNvPr id="4" name="Slide Number Placeholder 3">
            <a:extLst>
              <a:ext uri="{FF2B5EF4-FFF2-40B4-BE49-F238E27FC236}">
                <a16:creationId xmlns:a16="http://schemas.microsoft.com/office/drawing/2014/main" id="{98FC37FF-C0CB-4EBD-AD57-ACFCD44D1E82}"/>
              </a:ext>
            </a:extLst>
          </p:cNvPr>
          <p:cNvSpPr>
            <a:spLocks noGrp="1"/>
          </p:cNvSpPr>
          <p:nvPr>
            <p:ph type="sldNum" sz="quarter" idx="12"/>
          </p:nvPr>
        </p:nvSpPr>
        <p:spPr/>
        <p:txBody>
          <a:bodyPr/>
          <a:lstStyle/>
          <a:p>
            <a:fld id="{F5A6857A-D42F-4D3F-843A-C9B9A845F3E0}" type="slidenum">
              <a:rPr lang="en-US" smtClean="0"/>
              <a:t>17</a:t>
            </a:fld>
            <a:endParaRPr lang="en-US"/>
          </a:p>
        </p:txBody>
      </p:sp>
    </p:spTree>
    <p:extLst>
      <p:ext uri="{BB962C8B-B14F-4D97-AF65-F5344CB8AC3E}">
        <p14:creationId xmlns:p14="http://schemas.microsoft.com/office/powerpoint/2010/main" val="300832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DA837-1396-4CF0-87B9-81718536BA09}"/>
              </a:ext>
            </a:extLst>
          </p:cNvPr>
          <p:cNvSpPr/>
          <p:nvPr/>
        </p:nvSpPr>
        <p:spPr>
          <a:xfrm>
            <a:off x="981075" y="1161025"/>
            <a:ext cx="10534650" cy="3634072"/>
          </a:xfrm>
          <a:prstGeom prst="rect">
            <a:avLst/>
          </a:prstGeom>
        </p:spPr>
        <p:txBody>
          <a:bodyPr wrap="square">
            <a:spAutoFit/>
          </a:bodyPr>
          <a:lstStyle/>
          <a:p>
            <a:pPr>
              <a:lnSpc>
                <a:spcPct val="107000"/>
              </a:lnSpc>
            </a:pPr>
            <a:r>
              <a:rPr lang="en-US" b="1" dirty="0">
                <a:latin typeface="Times New Roman" panose="02020603050405020304" pitchFamily="18" charset="0"/>
                <a:ea typeface="Calibri" panose="020F0502020204030204" pitchFamily="34" charset="0"/>
                <a:cs typeface="TimesNewRomanPSMT"/>
              </a:rPr>
              <a:t>DIY AI is here: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You don’t need a PhD in computer science or mathematics to build your own 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Google launched an “AI for all ages” project called </a:t>
            </a:r>
            <a:r>
              <a:rPr lang="en-US" dirty="0" err="1">
                <a:latin typeface="Times New Roman" panose="02020603050405020304" pitchFamily="18" charset="0"/>
                <a:ea typeface="Calibri" panose="020F0502020204030204" pitchFamily="34" charset="0"/>
                <a:cs typeface="TimesNewRomanPSMT"/>
              </a:rPr>
              <a:t>AIY</a:t>
            </a:r>
            <a:r>
              <a:rPr lang="en-US" dirty="0">
                <a:latin typeface="Times New Roman" panose="02020603050405020304" pitchFamily="18" charset="0"/>
                <a:ea typeface="Calibri" panose="020F0502020204030204" pitchFamily="34" charset="0"/>
                <a:cs typeface="TimesNewRomanPSMT"/>
              </a:rPr>
              <a:t> (artificial intelligence yourself).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The first product was a do-it-yourself voice recognition kit for Raspberry Pi.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Google also launched a vision kit with neural network software programs so users can make algorithms to identify dogs and cats, or to match emotion to facial expressions.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Times New Roman" panose="02020603050405020304" pitchFamily="18" charset="0"/>
                <a:ea typeface="Calibri" panose="020F0502020204030204" pitchFamily="34" charset="0"/>
                <a:cs typeface="TimesNewRomanPSMT"/>
              </a:rPr>
              <a:t>Amazon has launched </a:t>
            </a:r>
            <a:r>
              <a:rPr lang="en-US" dirty="0" err="1">
                <a:latin typeface="Times New Roman" panose="02020603050405020304" pitchFamily="18" charset="0"/>
                <a:ea typeface="Calibri" panose="020F0502020204030204" pitchFamily="34" charset="0"/>
                <a:cs typeface="TimesNewRomanPSMT"/>
              </a:rPr>
              <a:t>DeepLens</a:t>
            </a:r>
            <a:r>
              <a:rPr lang="en-US" dirty="0">
                <a:latin typeface="Times New Roman" panose="02020603050405020304" pitchFamily="18" charset="0"/>
                <a:ea typeface="Calibri" panose="020F0502020204030204" pitchFamily="34" charset="0"/>
                <a:cs typeface="TimesNewRomanPSMT"/>
              </a:rPr>
              <a:t>, a $249 deep learning-based video camera. Amazon is offering $7,500 for the winners of its first </a:t>
            </a:r>
            <a:r>
              <a:rPr lang="en-US" dirty="0" err="1">
                <a:latin typeface="Times New Roman" panose="02020603050405020304" pitchFamily="18" charset="0"/>
                <a:ea typeface="Calibri" panose="020F0502020204030204" pitchFamily="34" charset="0"/>
                <a:cs typeface="TimesNewRomanPSMT"/>
              </a:rPr>
              <a:t>DeepLens</a:t>
            </a:r>
            <a:r>
              <a:rPr lang="en-US" dirty="0">
                <a:latin typeface="Times New Roman" panose="02020603050405020304" pitchFamily="18" charset="0"/>
                <a:ea typeface="Calibri" panose="020F0502020204030204" pitchFamily="34" charset="0"/>
                <a:cs typeface="TimesNewRomanPSMT"/>
              </a:rPr>
              <a:t> hackathon, which involves building machine learning projects.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988C6F1-DEB1-4AD7-8D1E-8D9AA48011DD}"/>
              </a:ext>
            </a:extLst>
          </p:cNvPr>
          <p:cNvSpPr>
            <a:spLocks noGrp="1"/>
          </p:cNvSpPr>
          <p:nvPr>
            <p:ph type="sldNum" sz="quarter" idx="12"/>
          </p:nvPr>
        </p:nvSpPr>
        <p:spPr/>
        <p:txBody>
          <a:bodyPr/>
          <a:lstStyle/>
          <a:p>
            <a:fld id="{F5A6857A-D42F-4D3F-843A-C9B9A845F3E0}" type="slidenum">
              <a:rPr lang="en-US" smtClean="0"/>
              <a:t>18</a:t>
            </a:fld>
            <a:endParaRPr lang="en-US"/>
          </a:p>
        </p:txBody>
      </p:sp>
    </p:spTree>
    <p:extLst>
      <p:ext uri="{BB962C8B-B14F-4D97-AF65-F5344CB8AC3E}">
        <p14:creationId xmlns:p14="http://schemas.microsoft.com/office/powerpoint/2010/main" val="19721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59848-83AB-4E1C-BB23-6248F034237A}"/>
              </a:ext>
            </a:extLst>
          </p:cNvPr>
          <p:cNvPicPr>
            <a:picLocks noChangeAspect="1"/>
          </p:cNvPicPr>
          <p:nvPr/>
        </p:nvPicPr>
        <p:blipFill>
          <a:blip r:embed="rId2"/>
          <a:stretch>
            <a:fillRect/>
          </a:stretch>
        </p:blipFill>
        <p:spPr>
          <a:xfrm>
            <a:off x="2695317" y="835806"/>
            <a:ext cx="5944115" cy="2481287"/>
          </a:xfrm>
          <a:prstGeom prst="rect">
            <a:avLst/>
          </a:prstGeom>
        </p:spPr>
      </p:pic>
      <p:sp>
        <p:nvSpPr>
          <p:cNvPr id="3" name="TextBox 2">
            <a:extLst>
              <a:ext uri="{FF2B5EF4-FFF2-40B4-BE49-F238E27FC236}">
                <a16:creationId xmlns:a16="http://schemas.microsoft.com/office/drawing/2014/main" id="{A53131FC-98E7-420F-8C4F-7B70C201AB59}"/>
              </a:ext>
            </a:extLst>
          </p:cNvPr>
          <p:cNvSpPr txBox="1"/>
          <p:nvPr/>
        </p:nvSpPr>
        <p:spPr>
          <a:xfrm>
            <a:off x="1666874" y="3703320"/>
            <a:ext cx="8534400" cy="2862322"/>
          </a:xfrm>
          <a:prstGeom prst="rect">
            <a:avLst/>
          </a:prstGeom>
          <a:noFill/>
        </p:spPr>
        <p:txBody>
          <a:bodyPr wrap="square" rtlCol="0">
            <a:spAutoFit/>
          </a:bodyPr>
          <a:lstStyle/>
          <a:p>
            <a:r>
              <a:rPr lang="en-US" dirty="0"/>
              <a:t>EXECUTIVE ORDERS</a:t>
            </a:r>
          </a:p>
          <a:p>
            <a:r>
              <a:rPr lang="en-US" dirty="0"/>
              <a:t>Executive Order on Maintaining American Leadership in Artificial Intelligence</a:t>
            </a:r>
          </a:p>
          <a:p>
            <a:r>
              <a:rPr lang="en-US" dirty="0"/>
              <a:t> </a:t>
            </a:r>
          </a:p>
          <a:p>
            <a:r>
              <a:rPr lang="en-US" dirty="0"/>
              <a:t>(d)  Within 180 days of the date of this order, the Secretary of Commerce, through the Director of the National Institute of Standards and Technology (NIST), shall issue a plan for Federal engagement in the development of technical standards and related tools in support of reliable, robust, and trustworthy systems that use AI technologies.  NIST shall lead the development of this plan with participation from relevant agencies as the Secretary of Commerce shall determine.</a:t>
            </a:r>
          </a:p>
          <a:p>
            <a:endParaRPr lang="en-US" dirty="0"/>
          </a:p>
        </p:txBody>
      </p:sp>
      <p:sp>
        <p:nvSpPr>
          <p:cNvPr id="4" name="Slide Number Placeholder 3">
            <a:extLst>
              <a:ext uri="{FF2B5EF4-FFF2-40B4-BE49-F238E27FC236}">
                <a16:creationId xmlns:a16="http://schemas.microsoft.com/office/drawing/2014/main" id="{A9FF813E-80F2-4197-A946-FD793F321F3A}"/>
              </a:ext>
            </a:extLst>
          </p:cNvPr>
          <p:cNvSpPr>
            <a:spLocks noGrp="1"/>
          </p:cNvSpPr>
          <p:nvPr>
            <p:ph type="sldNum" sz="quarter" idx="12"/>
          </p:nvPr>
        </p:nvSpPr>
        <p:spPr/>
        <p:txBody>
          <a:bodyPr/>
          <a:lstStyle/>
          <a:p>
            <a:fld id="{F5A6857A-D42F-4D3F-843A-C9B9A845F3E0}" type="slidenum">
              <a:rPr lang="en-US" smtClean="0"/>
              <a:t>19</a:t>
            </a:fld>
            <a:endParaRPr lang="en-US"/>
          </a:p>
        </p:txBody>
      </p:sp>
    </p:spTree>
    <p:extLst>
      <p:ext uri="{BB962C8B-B14F-4D97-AF65-F5344CB8AC3E}">
        <p14:creationId xmlns:p14="http://schemas.microsoft.com/office/powerpoint/2010/main" val="329221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9BBD-5D6A-48F1-8065-EB4F4B80D11D}"/>
              </a:ext>
            </a:extLst>
          </p:cNvPr>
          <p:cNvSpPr>
            <a:spLocks noGrp="1"/>
          </p:cNvSpPr>
          <p:nvPr>
            <p:ph type="title"/>
          </p:nvPr>
        </p:nvSpPr>
        <p:spPr>
          <a:xfrm>
            <a:off x="228600" y="317500"/>
            <a:ext cx="8982075" cy="758281"/>
          </a:xfrm>
        </p:spPr>
        <p:txBody>
          <a:bodyPr/>
          <a:lstStyle/>
          <a:p>
            <a:r>
              <a:rPr lang="en-US" dirty="0">
                <a:latin typeface="Algerian" panose="04020705040A02060702" pitchFamily="82" charset="0"/>
              </a:rPr>
              <a:t>In the beginning, there was AI</a:t>
            </a:r>
          </a:p>
        </p:txBody>
      </p:sp>
      <p:sp>
        <p:nvSpPr>
          <p:cNvPr id="3" name="Content Placeholder 2">
            <a:extLst>
              <a:ext uri="{FF2B5EF4-FFF2-40B4-BE49-F238E27FC236}">
                <a16:creationId xmlns:a16="http://schemas.microsoft.com/office/drawing/2014/main" id="{C43C3BAC-B8FD-400A-AFA7-848B474832FC}"/>
              </a:ext>
            </a:extLst>
          </p:cNvPr>
          <p:cNvSpPr>
            <a:spLocks noGrp="1"/>
          </p:cNvSpPr>
          <p:nvPr>
            <p:ph idx="1"/>
          </p:nvPr>
        </p:nvSpPr>
        <p:spPr>
          <a:xfrm>
            <a:off x="115933" y="1224371"/>
            <a:ext cx="9370967" cy="5460274"/>
          </a:xfrm>
        </p:spPr>
        <p:txBody>
          <a:bodyPr>
            <a:normAutofit fontScale="47500" lnSpcReduction="20000"/>
          </a:bodyPr>
          <a:lstStyle/>
          <a:p>
            <a:r>
              <a:rPr lang="en-US" sz="3800" u="sng" dirty="0">
                <a:hlinkClick r:id="rId2"/>
              </a:rPr>
              <a:t>John McCarthy</a:t>
            </a:r>
            <a:r>
              <a:rPr lang="en-US" sz="3800" dirty="0"/>
              <a:t> first coined the term artificial intelligence in 1956 when he convened the Dartmouth Summer Research Project on Artificial Intelligence, … many scientists concurred that human-level AI was just around the corner. </a:t>
            </a:r>
          </a:p>
          <a:p>
            <a:r>
              <a:rPr lang="en-US" sz="3800" dirty="0"/>
              <a:t>However, undelivered assertions caused a general disenchantment with the industry along the public and led to the </a:t>
            </a:r>
            <a:r>
              <a:rPr lang="en-US" sz="3800" u="sng" dirty="0">
                <a:hlinkClick r:id="rId3"/>
              </a:rPr>
              <a:t>AI winter</a:t>
            </a:r>
            <a:r>
              <a:rPr lang="en-US" sz="3800" dirty="0"/>
              <a:t>, a period where funding and interest in the field subsided considerably.</a:t>
            </a:r>
          </a:p>
          <a:p>
            <a:r>
              <a:rPr lang="en-US" sz="3800" dirty="0"/>
              <a:t>  </a:t>
            </a:r>
            <a:r>
              <a:rPr lang="en-US" sz="3800" u="sng" dirty="0">
                <a:hlinkClick r:id="rId4" tooltip="Roger Schank"/>
              </a:rPr>
              <a:t>Roger </a:t>
            </a:r>
            <a:r>
              <a:rPr lang="en-US" sz="3800" u="sng" dirty="0" err="1">
                <a:hlinkClick r:id="rId4" tooltip="Roger Schank"/>
              </a:rPr>
              <a:t>Schank</a:t>
            </a:r>
            <a:r>
              <a:rPr lang="en-US" sz="3800" dirty="0"/>
              <a:t> and </a:t>
            </a:r>
            <a:r>
              <a:rPr lang="en-US" sz="3800" u="sng" dirty="0">
                <a:hlinkClick r:id="rId5" tooltip="Marvin Minsky"/>
              </a:rPr>
              <a:t>Marvin Minsky</a:t>
            </a:r>
            <a:r>
              <a:rPr lang="en-US" sz="3800" dirty="0"/>
              <a:t> warned the business community that enthusiasm for AI had spiraled out of control in the 1980s and that disappointment would certainly follow. Three years later, the billion-dollar AI industry began to collapse.</a:t>
            </a:r>
            <a:r>
              <a:rPr lang="en-US" sz="3800" u="sng" baseline="30000" dirty="0">
                <a:hlinkClick r:id="rId6"/>
              </a:rPr>
              <a:t>[2]</a:t>
            </a:r>
            <a:endParaRPr lang="en-US" sz="3800" dirty="0"/>
          </a:p>
          <a:p>
            <a:r>
              <a:rPr lang="en-US" sz="3800" dirty="0"/>
              <a:t>IBM described Deep Blue as a supercomputer and explicitly stated that it did not use artificial intelligence, while it actually did.</a:t>
            </a:r>
          </a:p>
          <a:p>
            <a:r>
              <a:rPr lang="en-US" sz="3800" dirty="0"/>
              <a:t>During this period, a variety of other terms such as big data, predictive analytics and machine learning started gaining traction and popularity. In 2012, machine learning, deep learning and neural networks made great strides and started being utilized in a growing number of fields. Organizations suddenly started to use the terms machine learning and deep learning to advertise their products.</a:t>
            </a:r>
          </a:p>
          <a:p>
            <a:r>
              <a:rPr lang="en-US" sz="3800" dirty="0"/>
              <a:t>Deep learning started to perform tasks that were impossible to do with classic rule-based programming. Fields such as speech and face recognition, image classification and natural language processing, which were at early stages, suddenly took great leaps.</a:t>
            </a:r>
          </a:p>
          <a:p>
            <a:r>
              <a:rPr lang="en-US" sz="3800" dirty="0"/>
              <a:t>Hence, to the momentum, we are seeing a gearshift back to “AI.”</a:t>
            </a:r>
          </a:p>
          <a:p>
            <a:endParaRPr lang="en-US" dirty="0"/>
          </a:p>
        </p:txBody>
      </p:sp>
      <p:sp>
        <p:nvSpPr>
          <p:cNvPr id="4" name="Slide Number Placeholder 3">
            <a:extLst>
              <a:ext uri="{FF2B5EF4-FFF2-40B4-BE49-F238E27FC236}">
                <a16:creationId xmlns:a16="http://schemas.microsoft.com/office/drawing/2014/main" id="{0D98DECF-7319-4126-9439-8DCB4968F03F}"/>
              </a:ext>
            </a:extLst>
          </p:cNvPr>
          <p:cNvSpPr>
            <a:spLocks noGrp="1"/>
          </p:cNvSpPr>
          <p:nvPr>
            <p:ph type="sldNum" sz="quarter" idx="12"/>
          </p:nvPr>
        </p:nvSpPr>
        <p:spPr/>
        <p:txBody>
          <a:bodyPr/>
          <a:lstStyle/>
          <a:p>
            <a:fld id="{F5A6857A-D42F-4D3F-843A-C9B9A845F3E0}" type="slidenum">
              <a:rPr lang="en-US" smtClean="0"/>
              <a:t>2</a:t>
            </a:fld>
            <a:endParaRPr lang="en-US"/>
          </a:p>
        </p:txBody>
      </p:sp>
    </p:spTree>
    <p:extLst>
      <p:ext uri="{BB962C8B-B14F-4D97-AF65-F5344CB8AC3E}">
        <p14:creationId xmlns:p14="http://schemas.microsoft.com/office/powerpoint/2010/main" val="327252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A7923-1097-4F4E-87A9-5F6B1DDCE1F7}"/>
              </a:ext>
            </a:extLst>
          </p:cNvPr>
          <p:cNvPicPr>
            <a:picLocks noChangeAspect="1"/>
          </p:cNvPicPr>
          <p:nvPr/>
        </p:nvPicPr>
        <p:blipFill>
          <a:blip r:embed="rId2"/>
          <a:stretch>
            <a:fillRect/>
          </a:stretch>
        </p:blipFill>
        <p:spPr>
          <a:xfrm>
            <a:off x="1435677" y="626880"/>
            <a:ext cx="8382000" cy="2619375"/>
          </a:xfrm>
          <a:prstGeom prst="rect">
            <a:avLst/>
          </a:prstGeom>
        </p:spPr>
      </p:pic>
      <p:pic>
        <p:nvPicPr>
          <p:cNvPr id="3" name="Picture 2">
            <a:extLst>
              <a:ext uri="{FF2B5EF4-FFF2-40B4-BE49-F238E27FC236}">
                <a16:creationId xmlns:a16="http://schemas.microsoft.com/office/drawing/2014/main" id="{590A9F78-05C7-4F36-A26C-38C77328061E}"/>
              </a:ext>
            </a:extLst>
          </p:cNvPr>
          <p:cNvPicPr>
            <a:picLocks noChangeAspect="1"/>
          </p:cNvPicPr>
          <p:nvPr/>
        </p:nvPicPr>
        <p:blipFill rotWithShape="1">
          <a:blip r:embed="rId3"/>
          <a:srcRect l="4488" t="11437" r="1286" b="27964"/>
          <a:stretch/>
        </p:blipFill>
        <p:spPr>
          <a:xfrm>
            <a:off x="5450032" y="3919537"/>
            <a:ext cx="5600958" cy="2619375"/>
          </a:xfrm>
          <a:prstGeom prst="rect">
            <a:avLst/>
          </a:prstGeom>
        </p:spPr>
      </p:pic>
      <p:sp>
        <p:nvSpPr>
          <p:cNvPr id="4" name="Slide Number Placeholder 3">
            <a:extLst>
              <a:ext uri="{FF2B5EF4-FFF2-40B4-BE49-F238E27FC236}">
                <a16:creationId xmlns:a16="http://schemas.microsoft.com/office/drawing/2014/main" id="{73271ABF-B8A7-47EF-B13A-9F170747CCE9}"/>
              </a:ext>
            </a:extLst>
          </p:cNvPr>
          <p:cNvSpPr>
            <a:spLocks noGrp="1"/>
          </p:cNvSpPr>
          <p:nvPr>
            <p:ph type="sldNum" sz="quarter" idx="12"/>
          </p:nvPr>
        </p:nvSpPr>
        <p:spPr/>
        <p:txBody>
          <a:bodyPr/>
          <a:lstStyle/>
          <a:p>
            <a:fld id="{F5A6857A-D42F-4D3F-843A-C9B9A845F3E0}" type="slidenum">
              <a:rPr lang="en-US" smtClean="0"/>
              <a:t>20</a:t>
            </a:fld>
            <a:endParaRPr lang="en-US"/>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914A690-A126-4A93-AB65-999C46806A21}"/>
                  </a:ext>
                </a:extLst>
              </p14:cNvPr>
              <p14:cNvContentPartPr/>
              <p14:nvPr/>
            </p14:nvContentPartPr>
            <p14:xfrm>
              <a:off x="1932087" y="2762558"/>
              <a:ext cx="1040040" cy="64800"/>
            </p14:xfrm>
          </p:contentPart>
        </mc:Choice>
        <mc:Fallback xmlns="">
          <p:pic>
            <p:nvPicPr>
              <p:cNvPr id="5" name="Ink 4">
                <a:extLst>
                  <a:ext uri="{FF2B5EF4-FFF2-40B4-BE49-F238E27FC236}">
                    <a16:creationId xmlns:a16="http://schemas.microsoft.com/office/drawing/2014/main" id="{0914A690-A126-4A93-AB65-999C46806A21}"/>
                  </a:ext>
                </a:extLst>
              </p:cNvPr>
              <p:cNvPicPr/>
              <p:nvPr/>
            </p:nvPicPr>
            <p:blipFill>
              <a:blip r:embed="rId5"/>
              <a:stretch>
                <a:fillRect/>
              </a:stretch>
            </p:blipFill>
            <p:spPr>
              <a:xfrm>
                <a:off x="1878447" y="2654558"/>
                <a:ext cx="1147680" cy="280440"/>
              </a:xfrm>
              <a:prstGeom prst="rect">
                <a:avLst/>
              </a:prstGeom>
            </p:spPr>
          </p:pic>
        </mc:Fallback>
      </mc:AlternateContent>
    </p:spTree>
    <p:extLst>
      <p:ext uri="{BB962C8B-B14F-4D97-AF65-F5344CB8AC3E}">
        <p14:creationId xmlns:p14="http://schemas.microsoft.com/office/powerpoint/2010/main" val="359676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93E28A-22EC-854D-89AB-D06E9AA84787}"/>
              </a:ext>
            </a:extLst>
          </p:cNvPr>
          <p:cNvPicPr>
            <a:picLocks noChangeAspect="1"/>
          </p:cNvPicPr>
          <p:nvPr/>
        </p:nvPicPr>
        <p:blipFill>
          <a:blip r:embed="rId3"/>
          <a:stretch>
            <a:fillRect/>
          </a:stretch>
        </p:blipFill>
        <p:spPr>
          <a:xfrm>
            <a:off x="110752" y="-29776"/>
            <a:ext cx="12081248" cy="6795702"/>
          </a:xfrm>
          <a:prstGeom prst="rect">
            <a:avLst/>
          </a:prstGeom>
        </p:spPr>
      </p:pic>
      <p:sp>
        <p:nvSpPr>
          <p:cNvPr id="5" name="TextBox 4">
            <a:extLst>
              <a:ext uri="{FF2B5EF4-FFF2-40B4-BE49-F238E27FC236}">
                <a16:creationId xmlns:a16="http://schemas.microsoft.com/office/drawing/2014/main" id="{5951F030-404E-2C4E-A2B7-8696A3A9D748}"/>
              </a:ext>
            </a:extLst>
          </p:cNvPr>
          <p:cNvSpPr txBox="1"/>
          <p:nvPr/>
        </p:nvSpPr>
        <p:spPr>
          <a:xfrm>
            <a:off x="0" y="6553984"/>
            <a:ext cx="6276975" cy="276999"/>
          </a:xfrm>
          <a:prstGeom prst="rect">
            <a:avLst/>
          </a:prstGeom>
          <a:noFill/>
        </p:spPr>
        <p:txBody>
          <a:bodyPr wrap="none" rtlCol="0">
            <a:spAutoFit/>
          </a:bodyPr>
          <a:lstStyle/>
          <a:p>
            <a:r>
              <a:rPr lang="en-US" sz="1200" dirty="0"/>
              <a:t>Source: http://</a:t>
            </a:r>
            <a:r>
              <a:rPr lang="en-US" sz="1200" dirty="0" err="1"/>
              <a:t>www.petermorin.com</a:t>
            </a:r>
            <a:r>
              <a:rPr lang="en-US" sz="1200" dirty="0"/>
              <a:t>/2017/12/</a:t>
            </a:r>
            <a:r>
              <a:rPr lang="en-US" sz="1200" dirty="0" err="1"/>
              <a:t>nist</a:t>
            </a:r>
            <a:r>
              <a:rPr lang="en-US" sz="1200" dirty="0"/>
              <a:t>-releases-new-cyber-security-framework-draft/</a:t>
            </a:r>
          </a:p>
        </p:txBody>
      </p:sp>
      <p:sp>
        <p:nvSpPr>
          <p:cNvPr id="2" name="TextBox 1">
            <a:extLst>
              <a:ext uri="{FF2B5EF4-FFF2-40B4-BE49-F238E27FC236}">
                <a16:creationId xmlns:a16="http://schemas.microsoft.com/office/drawing/2014/main" id="{03E86106-C23F-4F12-A1B9-19525AEEC781}"/>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1777937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F39A-F2A7-D448-A83F-9EB8242E516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Identify</a:t>
            </a:r>
          </a:p>
        </p:txBody>
      </p:sp>
      <p:sp>
        <p:nvSpPr>
          <p:cNvPr id="3" name="Content Placeholder 2">
            <a:extLst>
              <a:ext uri="{FF2B5EF4-FFF2-40B4-BE49-F238E27FC236}">
                <a16:creationId xmlns:a16="http://schemas.microsoft.com/office/drawing/2014/main" id="{2B7FDE35-B589-4346-BADC-79627DD640DE}"/>
              </a:ext>
            </a:extLst>
          </p:cNvPr>
          <p:cNvSpPr>
            <a:spLocks noGrp="1"/>
          </p:cNvSpPr>
          <p:nvPr>
            <p:ph idx="1"/>
          </p:nvPr>
        </p:nvSpPr>
        <p:spPr>
          <a:xfrm>
            <a:off x="4976031" y="963877"/>
            <a:ext cx="6377769" cy="4930246"/>
          </a:xfrm>
        </p:spPr>
        <p:txBody>
          <a:bodyPr anchor="ctr">
            <a:normAutofit/>
          </a:bodyPr>
          <a:lstStyle/>
          <a:p>
            <a:r>
              <a:rPr lang="en-US" sz="2200" b="1" dirty="0"/>
              <a:t>Governance (ID.GV) </a:t>
            </a:r>
          </a:p>
          <a:p>
            <a:pPr lvl="1"/>
            <a:r>
              <a:rPr lang="en-US" sz="2000" dirty="0"/>
              <a:t>Providers primarily play dual role – data providers and product consumers</a:t>
            </a:r>
          </a:p>
          <a:p>
            <a:pPr lvl="1"/>
            <a:r>
              <a:rPr lang="en-US" sz="2000" dirty="0"/>
              <a:t>Where is your organization with regard to deploying these technologies?  </a:t>
            </a:r>
          </a:p>
          <a:p>
            <a:pPr lvl="1"/>
            <a:r>
              <a:rPr lang="en-US" sz="2000" dirty="0"/>
              <a:t>Sharing policies of ePHI/Limited Data Sets/de-identified data with AI vendors</a:t>
            </a:r>
          </a:p>
          <a:p>
            <a:pPr lvl="1"/>
            <a:r>
              <a:rPr lang="en-US" sz="2000" dirty="0"/>
              <a:t>Regulatory impacts are complicated – 21</a:t>
            </a:r>
            <a:r>
              <a:rPr lang="en-US" sz="2000" baseline="30000" dirty="0"/>
              <a:t>st</a:t>
            </a:r>
            <a:r>
              <a:rPr lang="en-US" sz="2000" dirty="0"/>
              <a:t> Century Cures vs Privacy laws; AI </a:t>
            </a:r>
            <a:r>
              <a:rPr lang="en-US" sz="2000" dirty="0" err="1"/>
              <a:t>regs</a:t>
            </a:r>
            <a:r>
              <a:rPr lang="en-US" sz="2000" dirty="0"/>
              <a:t> starting to crop up</a:t>
            </a:r>
          </a:p>
          <a:p>
            <a:r>
              <a:rPr lang="en-US" sz="2200" b="1" dirty="0"/>
              <a:t>Risk Assessments (ID.RA) and Risk Management Strategy (ID.RM)</a:t>
            </a:r>
          </a:p>
          <a:p>
            <a:pPr lvl="1"/>
            <a:r>
              <a:rPr lang="en-US" sz="2000" dirty="0"/>
              <a:t>Incorporate uses into enterprise risk assessments</a:t>
            </a:r>
          </a:p>
          <a:p>
            <a:pPr lvl="1"/>
            <a:r>
              <a:rPr lang="en-US" sz="2000" dirty="0"/>
              <a:t>What additional activities should we be conducting?</a:t>
            </a:r>
          </a:p>
          <a:p>
            <a:pPr lvl="2"/>
            <a:r>
              <a:rPr lang="en-US" dirty="0"/>
              <a:t>Testing with historical data</a:t>
            </a:r>
          </a:p>
          <a:p>
            <a:pPr lvl="2"/>
            <a:r>
              <a:rPr lang="en-US" dirty="0"/>
              <a:t>New fuzzing tools?</a:t>
            </a:r>
          </a:p>
          <a:p>
            <a:pPr lvl="1"/>
            <a:endParaRPr lang="en-US" sz="1800" dirty="0"/>
          </a:p>
        </p:txBody>
      </p:sp>
      <p:sp>
        <p:nvSpPr>
          <p:cNvPr id="6" name="TextBox 5">
            <a:extLst>
              <a:ext uri="{FF2B5EF4-FFF2-40B4-BE49-F238E27FC236}">
                <a16:creationId xmlns:a16="http://schemas.microsoft.com/office/drawing/2014/main" id="{90680184-5F71-E842-98A3-32DAA77D33C1}"/>
              </a:ext>
            </a:extLst>
          </p:cNvPr>
          <p:cNvSpPr txBox="1"/>
          <p:nvPr/>
        </p:nvSpPr>
        <p:spPr>
          <a:xfrm>
            <a:off x="9732672" y="6870700"/>
            <a:ext cx="245932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foodiggity.com/omnomnomify-a-bookmarklet-that-adds-cookie-monster-to-any-websit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TextBox 6">
            <a:extLst>
              <a:ext uri="{FF2B5EF4-FFF2-40B4-BE49-F238E27FC236}">
                <a16:creationId xmlns:a16="http://schemas.microsoft.com/office/drawing/2014/main" id="{EB89387E-0162-4780-97C1-988412E4937A}"/>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170872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F39A-F2A7-D448-A83F-9EB8242E516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Identify</a:t>
            </a:r>
          </a:p>
        </p:txBody>
      </p:sp>
      <p:sp>
        <p:nvSpPr>
          <p:cNvPr id="3" name="Content Placeholder 2">
            <a:extLst>
              <a:ext uri="{FF2B5EF4-FFF2-40B4-BE49-F238E27FC236}">
                <a16:creationId xmlns:a16="http://schemas.microsoft.com/office/drawing/2014/main" id="{2B7FDE35-B589-4346-BADC-79627DD640DE}"/>
              </a:ext>
            </a:extLst>
          </p:cNvPr>
          <p:cNvSpPr>
            <a:spLocks noGrp="1"/>
          </p:cNvSpPr>
          <p:nvPr>
            <p:ph idx="1"/>
          </p:nvPr>
        </p:nvSpPr>
        <p:spPr>
          <a:xfrm>
            <a:off x="4976031" y="963877"/>
            <a:ext cx="6377769" cy="4930246"/>
          </a:xfrm>
        </p:spPr>
        <p:txBody>
          <a:bodyPr anchor="ctr">
            <a:normAutofit/>
          </a:bodyPr>
          <a:lstStyle/>
          <a:p>
            <a:r>
              <a:rPr lang="en-US" sz="2200" b="1" dirty="0"/>
              <a:t>Supply Chain Risk Management (ID.SC)</a:t>
            </a:r>
          </a:p>
          <a:p>
            <a:pPr lvl="1"/>
            <a:r>
              <a:rPr lang="en-US" sz="2000" dirty="0"/>
              <a:t>Trust criteria – FDA approval sufficient? </a:t>
            </a:r>
          </a:p>
          <a:p>
            <a:pPr lvl="1"/>
            <a:r>
              <a:rPr lang="en-US" sz="2000" dirty="0"/>
              <a:t>Vendor reputation may not be established</a:t>
            </a:r>
          </a:p>
          <a:p>
            <a:pPr lvl="1"/>
            <a:r>
              <a:rPr lang="en-US" sz="2000" dirty="0"/>
              <a:t>Standards and certifications - still valuable, but may need to be expanded</a:t>
            </a:r>
          </a:p>
          <a:p>
            <a:pPr lvl="1"/>
            <a:r>
              <a:rPr lang="en-US" sz="2000" dirty="0"/>
              <a:t>Vendor data lifecycle policies and security risk analysis</a:t>
            </a:r>
          </a:p>
          <a:p>
            <a:pPr lvl="1"/>
            <a:r>
              <a:rPr lang="en-US" sz="2000" dirty="0"/>
              <a:t>Monitoring partner vendors</a:t>
            </a:r>
          </a:p>
        </p:txBody>
      </p:sp>
      <p:sp>
        <p:nvSpPr>
          <p:cNvPr id="6" name="TextBox 5">
            <a:extLst>
              <a:ext uri="{FF2B5EF4-FFF2-40B4-BE49-F238E27FC236}">
                <a16:creationId xmlns:a16="http://schemas.microsoft.com/office/drawing/2014/main" id="{90680184-5F71-E842-98A3-32DAA77D33C1}"/>
              </a:ext>
            </a:extLst>
          </p:cNvPr>
          <p:cNvSpPr txBox="1"/>
          <p:nvPr/>
        </p:nvSpPr>
        <p:spPr>
          <a:xfrm>
            <a:off x="9732672" y="6870700"/>
            <a:ext cx="245932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www.foodiggity.com/omnomnomify-a-bookmarklet-that-adds-cookie-monster-to-any-website/">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9B0136-02C6-4317-9E00-22E653B47577}"/>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354595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E901-0432-1D4A-BA40-738BB30E794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Protect</a:t>
            </a:r>
          </a:p>
        </p:txBody>
      </p:sp>
      <p:sp>
        <p:nvSpPr>
          <p:cNvPr id="3" name="Content Placeholder 2">
            <a:extLst>
              <a:ext uri="{FF2B5EF4-FFF2-40B4-BE49-F238E27FC236}">
                <a16:creationId xmlns:a16="http://schemas.microsoft.com/office/drawing/2014/main" id="{AEE8643E-613D-744F-940D-DE92F3076F1B}"/>
              </a:ext>
            </a:extLst>
          </p:cNvPr>
          <p:cNvSpPr>
            <a:spLocks noGrp="1"/>
          </p:cNvSpPr>
          <p:nvPr>
            <p:ph idx="1"/>
          </p:nvPr>
        </p:nvSpPr>
        <p:spPr>
          <a:xfrm>
            <a:off x="4654296" y="963877"/>
            <a:ext cx="6377769" cy="4930246"/>
          </a:xfrm>
        </p:spPr>
        <p:txBody>
          <a:bodyPr anchor="ctr">
            <a:normAutofit/>
          </a:bodyPr>
          <a:lstStyle/>
          <a:p>
            <a:r>
              <a:rPr lang="en-US" sz="2200" b="1" dirty="0"/>
              <a:t>Identity Management and Access Control (PR.AC)</a:t>
            </a:r>
          </a:p>
          <a:p>
            <a:pPr lvl="1"/>
            <a:r>
              <a:rPr lang="en-US" sz="2000" dirty="0"/>
              <a:t>Systems requiring broad access to large data repositories – Sepsis, stroke detection</a:t>
            </a:r>
          </a:p>
          <a:p>
            <a:pPr lvl="1"/>
            <a:r>
              <a:rPr lang="en-US" sz="2000" dirty="0"/>
              <a:t>Authenticating users of voice-activated assistants </a:t>
            </a:r>
          </a:p>
          <a:p>
            <a:r>
              <a:rPr lang="en-US" sz="2200" b="1" dirty="0"/>
              <a:t>Awareness and Training (PR.AT)</a:t>
            </a:r>
          </a:p>
          <a:p>
            <a:pPr lvl="1"/>
            <a:r>
              <a:rPr lang="en-US" sz="2000" dirty="0"/>
              <a:t>AI fluency by cybersecurity personnel and sysadmins</a:t>
            </a:r>
          </a:p>
          <a:p>
            <a:r>
              <a:rPr lang="en-US" sz="2200" b="1" dirty="0"/>
              <a:t>Data Security (PR.DS)</a:t>
            </a:r>
          </a:p>
          <a:p>
            <a:pPr lvl="1"/>
            <a:r>
              <a:rPr lang="en-US" sz="2000" dirty="0"/>
              <a:t>Understand data flows</a:t>
            </a:r>
          </a:p>
          <a:p>
            <a:pPr lvl="1"/>
            <a:r>
              <a:rPr lang="en-US" sz="2000" dirty="0"/>
              <a:t>Data leakage – cloud vs local-only processing </a:t>
            </a:r>
          </a:p>
          <a:p>
            <a:pPr lvl="1"/>
            <a:r>
              <a:rPr lang="en-US" sz="2000" dirty="0"/>
              <a:t>More robust anonymization techniques</a:t>
            </a:r>
          </a:p>
          <a:p>
            <a:pPr lvl="1"/>
            <a:r>
              <a:rPr lang="en-US" sz="2000" dirty="0"/>
              <a:t>Massive and fast-moving data sets</a:t>
            </a:r>
          </a:p>
          <a:p>
            <a:pPr lvl="1"/>
            <a:r>
              <a:rPr lang="en-US" sz="2000" dirty="0"/>
              <a:t>Defense in depth FTW</a:t>
            </a:r>
          </a:p>
        </p:txBody>
      </p:sp>
      <p:sp>
        <p:nvSpPr>
          <p:cNvPr id="6" name="TextBox 5">
            <a:extLst>
              <a:ext uri="{FF2B5EF4-FFF2-40B4-BE49-F238E27FC236}">
                <a16:creationId xmlns:a16="http://schemas.microsoft.com/office/drawing/2014/main" id="{3C8D6771-B8C9-48BE-8904-B51ACC4406A2}"/>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131432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E901-0432-1D4A-BA40-738BB30E794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Protect</a:t>
            </a:r>
          </a:p>
        </p:txBody>
      </p:sp>
      <p:sp>
        <p:nvSpPr>
          <p:cNvPr id="3" name="Content Placeholder 2">
            <a:extLst>
              <a:ext uri="{FF2B5EF4-FFF2-40B4-BE49-F238E27FC236}">
                <a16:creationId xmlns:a16="http://schemas.microsoft.com/office/drawing/2014/main" id="{AEE8643E-613D-744F-940D-DE92F3076F1B}"/>
              </a:ext>
            </a:extLst>
          </p:cNvPr>
          <p:cNvSpPr>
            <a:spLocks noGrp="1"/>
          </p:cNvSpPr>
          <p:nvPr>
            <p:ph idx="1"/>
          </p:nvPr>
        </p:nvSpPr>
        <p:spPr>
          <a:xfrm>
            <a:off x="4976031" y="963877"/>
            <a:ext cx="6377769" cy="4930246"/>
          </a:xfrm>
        </p:spPr>
        <p:txBody>
          <a:bodyPr anchor="ctr">
            <a:normAutofit/>
          </a:bodyPr>
          <a:lstStyle/>
          <a:p>
            <a:r>
              <a:rPr lang="en-US" sz="2200" b="1" dirty="0"/>
              <a:t>Information Protection Processes and Procedures (PR.PP)</a:t>
            </a:r>
          </a:p>
          <a:p>
            <a:pPr lvl="1"/>
            <a:r>
              <a:rPr lang="en-US" sz="2000" dirty="0"/>
              <a:t>Review incident response plans – backing out or disabling systems in response to cyber incidents</a:t>
            </a:r>
          </a:p>
          <a:p>
            <a:pPr lvl="1"/>
            <a:r>
              <a:rPr lang="en-US" sz="2000" dirty="0"/>
              <a:t>IR plans may require clinician or vendor involvement</a:t>
            </a:r>
          </a:p>
          <a:p>
            <a:r>
              <a:rPr lang="en-US" sz="2200" b="1" dirty="0"/>
              <a:t>Maintenance (PR.MA)</a:t>
            </a:r>
          </a:p>
          <a:p>
            <a:pPr lvl="1"/>
            <a:r>
              <a:rPr lang="en-US" sz="2000" dirty="0"/>
              <a:t>No longer just code-based patching</a:t>
            </a:r>
          </a:p>
          <a:p>
            <a:pPr lvl="1"/>
            <a:r>
              <a:rPr lang="en-US" sz="2000" dirty="0"/>
              <a:t>Model Decay - validating updated algorithms</a:t>
            </a:r>
          </a:p>
          <a:p>
            <a:r>
              <a:rPr lang="en-US" sz="2400" dirty="0"/>
              <a:t> </a:t>
            </a:r>
            <a:r>
              <a:rPr lang="en-US" sz="2200" b="1" dirty="0"/>
              <a:t>Protective Technology (PR.PT)</a:t>
            </a:r>
          </a:p>
          <a:p>
            <a:pPr lvl="1"/>
            <a:r>
              <a:rPr lang="en-US" sz="2000" dirty="0"/>
              <a:t>Models as black boxes</a:t>
            </a:r>
          </a:p>
          <a:p>
            <a:pPr lvl="1"/>
            <a:r>
              <a:rPr lang="en-US" sz="2000" dirty="0"/>
              <a:t>Standards and requirements for developers – explain yourselves</a:t>
            </a:r>
          </a:p>
        </p:txBody>
      </p:sp>
      <p:sp>
        <p:nvSpPr>
          <p:cNvPr id="6" name="TextBox 5">
            <a:extLst>
              <a:ext uri="{FF2B5EF4-FFF2-40B4-BE49-F238E27FC236}">
                <a16:creationId xmlns:a16="http://schemas.microsoft.com/office/drawing/2014/main" id="{714246B8-D01D-4D8C-8BF9-6A51FC7A1E86}"/>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2801204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C442-57AE-AF40-9C6E-BC014DBBEA7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Detect</a:t>
            </a:r>
          </a:p>
        </p:txBody>
      </p:sp>
      <p:sp>
        <p:nvSpPr>
          <p:cNvPr id="3" name="Content Placeholder 2">
            <a:extLst>
              <a:ext uri="{FF2B5EF4-FFF2-40B4-BE49-F238E27FC236}">
                <a16:creationId xmlns:a16="http://schemas.microsoft.com/office/drawing/2014/main" id="{52497903-E860-7145-BDD3-98AE0F5E18ED}"/>
              </a:ext>
            </a:extLst>
          </p:cNvPr>
          <p:cNvSpPr>
            <a:spLocks noGrp="1"/>
          </p:cNvSpPr>
          <p:nvPr>
            <p:ph idx="1"/>
          </p:nvPr>
        </p:nvSpPr>
        <p:spPr>
          <a:xfrm>
            <a:off x="4976031" y="963877"/>
            <a:ext cx="6377769" cy="4930246"/>
          </a:xfrm>
        </p:spPr>
        <p:txBody>
          <a:bodyPr anchor="ctr">
            <a:normAutofit/>
          </a:bodyPr>
          <a:lstStyle/>
          <a:p>
            <a:r>
              <a:rPr lang="en-US" sz="2200" b="1" dirty="0"/>
              <a:t>Anomalies and Events (DE.AE) and Security Continuous Monitoring (DE.CM)</a:t>
            </a:r>
          </a:p>
          <a:p>
            <a:pPr lvl="1"/>
            <a:r>
              <a:rPr lang="en-US" sz="2000" dirty="0"/>
              <a:t>How do we monitor for deviations from the norm?</a:t>
            </a:r>
          </a:p>
          <a:p>
            <a:pPr lvl="1"/>
            <a:r>
              <a:rPr lang="en-US" sz="2000" dirty="0"/>
              <a:t>Network and system access baselining</a:t>
            </a:r>
          </a:p>
        </p:txBody>
      </p:sp>
      <p:sp>
        <p:nvSpPr>
          <p:cNvPr id="4" name="TextBox 3">
            <a:extLst>
              <a:ext uri="{FF2B5EF4-FFF2-40B4-BE49-F238E27FC236}">
                <a16:creationId xmlns:a16="http://schemas.microsoft.com/office/drawing/2014/main" id="{EB07B28F-34B4-724B-9E55-4B8716854912}"/>
              </a:ext>
            </a:extLst>
          </p:cNvPr>
          <p:cNvSpPr txBox="1"/>
          <p:nvPr/>
        </p:nvSpPr>
        <p:spPr>
          <a:xfrm>
            <a:off x="321564" y="32004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A1942B8-8C44-DB4C-8C39-D513CE883C9C}"/>
              </a:ext>
            </a:extLst>
          </p:cNvPr>
          <p:cNvSpPr txBox="1"/>
          <p:nvPr/>
        </p:nvSpPr>
        <p:spPr>
          <a:xfrm>
            <a:off x="685800" y="1843088"/>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59899AAF-1AEA-EE48-BEF7-9D315B411DDA}"/>
              </a:ext>
            </a:extLst>
          </p:cNvPr>
          <p:cNvSpPr txBox="1"/>
          <p:nvPr/>
        </p:nvSpPr>
        <p:spPr>
          <a:xfrm>
            <a:off x="-557213" y="1843088"/>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82F40EA9-5F09-C949-90B6-CB4A90FEDBA3}"/>
              </a:ext>
            </a:extLst>
          </p:cNvPr>
          <p:cNvSpPr txBox="1"/>
          <p:nvPr/>
        </p:nvSpPr>
        <p:spPr>
          <a:xfrm>
            <a:off x="-142875" y="1843088"/>
            <a:ext cx="295274" cy="369332"/>
          </a:xfrm>
          <a:prstGeom prst="rect">
            <a:avLst/>
          </a:prstGeom>
          <a:noFill/>
        </p:spPr>
        <p:txBody>
          <a:bodyPr wrap="none" rtlCol="0">
            <a:spAutoFit/>
          </a:bodyPr>
          <a:lstStyle/>
          <a:p>
            <a:r>
              <a:rPr lang="en-US" dirty="0"/>
              <a:t>a</a:t>
            </a:r>
          </a:p>
        </p:txBody>
      </p:sp>
      <p:sp>
        <p:nvSpPr>
          <p:cNvPr id="10" name="TextBox 9">
            <a:extLst>
              <a:ext uri="{FF2B5EF4-FFF2-40B4-BE49-F238E27FC236}">
                <a16:creationId xmlns:a16="http://schemas.microsoft.com/office/drawing/2014/main" id="{68A04C8A-A3C4-43C5-9821-D3F91B5F8CEA}"/>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324475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A1BE-4321-E04A-96AD-2926CD98AC2B}"/>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Respond</a:t>
            </a:r>
          </a:p>
        </p:txBody>
      </p:sp>
      <p:sp>
        <p:nvSpPr>
          <p:cNvPr id="3" name="Content Placeholder 2">
            <a:extLst>
              <a:ext uri="{FF2B5EF4-FFF2-40B4-BE49-F238E27FC236}">
                <a16:creationId xmlns:a16="http://schemas.microsoft.com/office/drawing/2014/main" id="{C60361D0-FF9A-D748-87AE-2A72BA7F3259}"/>
              </a:ext>
            </a:extLst>
          </p:cNvPr>
          <p:cNvSpPr>
            <a:spLocks noGrp="1"/>
          </p:cNvSpPr>
          <p:nvPr>
            <p:ph idx="1"/>
          </p:nvPr>
        </p:nvSpPr>
        <p:spPr>
          <a:xfrm>
            <a:off x="4976031" y="963877"/>
            <a:ext cx="6377769" cy="4930246"/>
          </a:xfrm>
        </p:spPr>
        <p:txBody>
          <a:bodyPr anchor="ctr">
            <a:normAutofit/>
          </a:bodyPr>
          <a:lstStyle/>
          <a:p>
            <a:r>
              <a:rPr lang="en-US" sz="2200" b="1" dirty="0"/>
              <a:t>Communications (RS.CO)</a:t>
            </a:r>
          </a:p>
          <a:p>
            <a:pPr lvl="1"/>
            <a:r>
              <a:rPr lang="en-US" sz="2000" dirty="0"/>
              <a:t>Information sharing – why we are here, right?</a:t>
            </a:r>
          </a:p>
        </p:txBody>
      </p:sp>
      <p:sp>
        <p:nvSpPr>
          <p:cNvPr id="6" name="TextBox 5">
            <a:extLst>
              <a:ext uri="{FF2B5EF4-FFF2-40B4-BE49-F238E27FC236}">
                <a16:creationId xmlns:a16="http://schemas.microsoft.com/office/drawing/2014/main" id="{9337D843-1B4C-46C6-914B-29E75533F973}"/>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298571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24B2-7AD0-2448-9EA4-9DD2780C319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Recover</a:t>
            </a:r>
          </a:p>
        </p:txBody>
      </p:sp>
      <p:sp>
        <p:nvSpPr>
          <p:cNvPr id="3" name="Content Placeholder 2">
            <a:extLst>
              <a:ext uri="{FF2B5EF4-FFF2-40B4-BE49-F238E27FC236}">
                <a16:creationId xmlns:a16="http://schemas.microsoft.com/office/drawing/2014/main" id="{DBCB0323-A233-1A41-8771-E98C1820EDAC}"/>
              </a:ext>
            </a:extLst>
          </p:cNvPr>
          <p:cNvSpPr>
            <a:spLocks noGrp="1"/>
          </p:cNvSpPr>
          <p:nvPr>
            <p:ph idx="1"/>
          </p:nvPr>
        </p:nvSpPr>
        <p:spPr>
          <a:xfrm>
            <a:off x="4976031" y="963877"/>
            <a:ext cx="6377769" cy="4930246"/>
          </a:xfrm>
        </p:spPr>
        <p:txBody>
          <a:bodyPr anchor="ctr">
            <a:normAutofit/>
          </a:bodyPr>
          <a:lstStyle/>
          <a:p>
            <a:r>
              <a:rPr lang="en-US" sz="2200" b="1" dirty="0"/>
              <a:t>Recovery Planning (RC.RP)</a:t>
            </a:r>
          </a:p>
          <a:p>
            <a:pPr lvl="1"/>
            <a:r>
              <a:rPr lang="en-US" sz="2000" dirty="0"/>
              <a:t>Assess impact of incidents on integrity of models</a:t>
            </a:r>
          </a:p>
          <a:p>
            <a:pPr lvl="1"/>
            <a:r>
              <a:rPr lang="en-US" sz="2000" dirty="0"/>
              <a:t>Do current back-up procedures provide adequate restore capability?</a:t>
            </a:r>
          </a:p>
          <a:p>
            <a:r>
              <a:rPr lang="en-US" sz="2200" b="1" dirty="0"/>
              <a:t>Communications (CR.CO)</a:t>
            </a:r>
          </a:p>
          <a:p>
            <a:pPr lvl="1"/>
            <a:r>
              <a:rPr lang="en-US" sz="2000" dirty="0"/>
              <a:t>Explaining an AI-related cyber event to the public</a:t>
            </a:r>
          </a:p>
          <a:p>
            <a:pPr lvl="1"/>
            <a:r>
              <a:rPr lang="en-US" sz="2000" dirty="0"/>
              <a:t>Maintaining the trust of our patients</a:t>
            </a:r>
          </a:p>
          <a:p>
            <a:pPr lvl="1"/>
            <a:r>
              <a:rPr lang="en-US" sz="2000" dirty="0"/>
              <a:t>Lessons from recent accidents involving self-driving cars</a:t>
            </a:r>
          </a:p>
        </p:txBody>
      </p:sp>
      <p:sp>
        <p:nvSpPr>
          <p:cNvPr id="6" name="TextBox 5">
            <a:extLst>
              <a:ext uri="{FF2B5EF4-FFF2-40B4-BE49-F238E27FC236}">
                <a16:creationId xmlns:a16="http://schemas.microsoft.com/office/drawing/2014/main" id="{089CD97D-A374-4F1F-AA3D-A8D251D73280}"/>
              </a:ext>
            </a:extLst>
          </p:cNvPr>
          <p:cNvSpPr txBox="1"/>
          <p:nvPr/>
        </p:nvSpPr>
        <p:spPr>
          <a:xfrm>
            <a:off x="9836338" y="6461651"/>
            <a:ext cx="2123082" cy="369332"/>
          </a:xfrm>
          <a:prstGeom prst="rect">
            <a:avLst/>
          </a:prstGeom>
          <a:noFill/>
        </p:spPr>
        <p:txBody>
          <a:bodyPr wrap="none" rtlCol="0">
            <a:spAutoFit/>
          </a:bodyPr>
          <a:lstStyle/>
          <a:p>
            <a:r>
              <a:rPr lang="en-US" dirty="0"/>
              <a:t>Source: Aaron Heath</a:t>
            </a:r>
          </a:p>
        </p:txBody>
      </p:sp>
    </p:spTree>
    <p:extLst>
      <p:ext uri="{BB962C8B-B14F-4D97-AF65-F5344CB8AC3E}">
        <p14:creationId xmlns:p14="http://schemas.microsoft.com/office/powerpoint/2010/main" val="309570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D4413-CE3A-444E-85E8-BB09694F4F98}"/>
              </a:ext>
            </a:extLst>
          </p:cNvPr>
          <p:cNvPicPr>
            <a:picLocks noChangeAspect="1"/>
          </p:cNvPicPr>
          <p:nvPr/>
        </p:nvPicPr>
        <p:blipFill>
          <a:blip r:embed="rId2"/>
          <a:stretch>
            <a:fillRect/>
          </a:stretch>
        </p:blipFill>
        <p:spPr>
          <a:xfrm>
            <a:off x="523875" y="274250"/>
            <a:ext cx="10848975" cy="6126550"/>
          </a:xfrm>
          <a:prstGeom prst="rect">
            <a:avLst/>
          </a:prstGeom>
        </p:spPr>
      </p:pic>
      <p:sp>
        <p:nvSpPr>
          <p:cNvPr id="4" name="Slide Number Placeholder 3">
            <a:extLst>
              <a:ext uri="{FF2B5EF4-FFF2-40B4-BE49-F238E27FC236}">
                <a16:creationId xmlns:a16="http://schemas.microsoft.com/office/drawing/2014/main" id="{EDF28869-06F5-4FC5-834C-3C73089A5838}"/>
              </a:ext>
            </a:extLst>
          </p:cNvPr>
          <p:cNvSpPr>
            <a:spLocks noGrp="1"/>
          </p:cNvSpPr>
          <p:nvPr>
            <p:ph type="sldNum" sz="quarter" idx="12"/>
          </p:nvPr>
        </p:nvSpPr>
        <p:spPr/>
        <p:txBody>
          <a:bodyPr/>
          <a:lstStyle/>
          <a:p>
            <a:fld id="{F5A6857A-D42F-4D3F-843A-C9B9A845F3E0}" type="slidenum">
              <a:rPr lang="en-US" smtClean="0"/>
              <a:t>29</a:t>
            </a:fld>
            <a:endParaRPr lang="en-US"/>
          </a:p>
        </p:txBody>
      </p:sp>
    </p:spTree>
    <p:extLst>
      <p:ext uri="{BB962C8B-B14F-4D97-AF65-F5344CB8AC3E}">
        <p14:creationId xmlns:p14="http://schemas.microsoft.com/office/powerpoint/2010/main" val="424933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A2A9-A836-4FF3-AB8A-073E5A0A3D34}"/>
              </a:ext>
            </a:extLst>
          </p:cNvPr>
          <p:cNvSpPr>
            <a:spLocks noGrp="1"/>
          </p:cNvSpPr>
          <p:nvPr>
            <p:ph type="title"/>
          </p:nvPr>
        </p:nvSpPr>
        <p:spPr>
          <a:xfrm>
            <a:off x="838200" y="365126"/>
            <a:ext cx="10515600" cy="692966"/>
          </a:xfrm>
        </p:spPr>
        <p:txBody>
          <a:bodyPr>
            <a:normAutofit fontScale="90000"/>
          </a:bodyPr>
          <a:lstStyle/>
          <a:p>
            <a:r>
              <a:rPr lang="en-US" dirty="0"/>
              <a:t>AI: What are they talking about?</a:t>
            </a:r>
          </a:p>
        </p:txBody>
      </p:sp>
      <p:sp>
        <p:nvSpPr>
          <p:cNvPr id="3" name="Content Placeholder 2">
            <a:extLst>
              <a:ext uri="{FF2B5EF4-FFF2-40B4-BE49-F238E27FC236}">
                <a16:creationId xmlns:a16="http://schemas.microsoft.com/office/drawing/2014/main" id="{EBA6B7D8-05A5-465B-AD7A-C0471D36A46F}"/>
              </a:ext>
            </a:extLst>
          </p:cNvPr>
          <p:cNvSpPr>
            <a:spLocks noGrp="1"/>
          </p:cNvSpPr>
          <p:nvPr>
            <p:ph idx="1"/>
          </p:nvPr>
        </p:nvSpPr>
        <p:spPr>
          <a:xfrm>
            <a:off x="838200" y="1058092"/>
            <a:ext cx="10515600" cy="5118871"/>
          </a:xfrm>
        </p:spPr>
        <p:txBody>
          <a:bodyPr>
            <a:normAutofit/>
          </a:bodyPr>
          <a:lstStyle/>
          <a:p>
            <a:pPr marL="0" indent="0">
              <a:buNone/>
            </a:pPr>
            <a:r>
              <a:rPr lang="en-US" dirty="0"/>
              <a:t>The English Oxford Living Dictionary: </a:t>
            </a:r>
          </a:p>
          <a:p>
            <a:pPr marL="457200" lvl="1" indent="0">
              <a:buNone/>
            </a:pPr>
            <a:r>
              <a:rPr lang="en-US" dirty="0"/>
              <a:t>“The theory and development of computer systems able to perform tasks normally requiring human intelligence, such as visual perception, speech recognition, decision-making, and translation between languages.”</a:t>
            </a:r>
          </a:p>
          <a:p>
            <a:pPr marL="0" indent="0">
              <a:buNone/>
            </a:pPr>
            <a:r>
              <a:rPr lang="en-US" dirty="0"/>
              <a:t>Merriam-Webster:</a:t>
            </a:r>
          </a:p>
          <a:p>
            <a:pPr marL="914400" lvl="1" indent="-457200">
              <a:buFont typeface="+mj-lt"/>
              <a:buAutoNum type="arabicPeriod"/>
            </a:pPr>
            <a:r>
              <a:rPr lang="en-US" dirty="0"/>
              <a:t>A branch of computer science dealing with the simulation of intelligent behavior in computers.</a:t>
            </a:r>
          </a:p>
          <a:p>
            <a:pPr marL="914400" lvl="1" indent="-457200">
              <a:buFont typeface="+mj-lt"/>
              <a:buAutoNum type="arabicPeriod"/>
            </a:pPr>
            <a:r>
              <a:rPr lang="en-US" dirty="0"/>
              <a:t>The capability of a machine to imitate intelligent human behavior.</a:t>
            </a:r>
          </a:p>
          <a:p>
            <a:pPr marL="0" indent="0">
              <a:buNone/>
            </a:pPr>
            <a:r>
              <a:rPr lang="en-US" dirty="0"/>
              <a:t>The Encyclopedia Britannica:</a:t>
            </a:r>
          </a:p>
          <a:p>
            <a:pPr marL="457200" lvl="1" indent="0">
              <a:buNone/>
            </a:pPr>
            <a:r>
              <a:rPr lang="en-US" dirty="0"/>
              <a:t>“artificial intelligence (AI), the ability of a digital computer or computer-controlled robot to perform tasks commonly associated with intelligent beings.” Intelligent beings are those that can adapt to changing circumstances.</a:t>
            </a:r>
          </a:p>
          <a:p>
            <a:pPr marL="0" indent="0">
              <a:buNone/>
            </a:pPr>
            <a:endParaRPr lang="en-US" dirty="0"/>
          </a:p>
        </p:txBody>
      </p:sp>
      <p:sp>
        <p:nvSpPr>
          <p:cNvPr id="4" name="Slide Number Placeholder 3">
            <a:extLst>
              <a:ext uri="{FF2B5EF4-FFF2-40B4-BE49-F238E27FC236}">
                <a16:creationId xmlns:a16="http://schemas.microsoft.com/office/drawing/2014/main" id="{09A53D8B-523F-4E00-B674-64F1E8B442D6}"/>
              </a:ext>
            </a:extLst>
          </p:cNvPr>
          <p:cNvSpPr>
            <a:spLocks noGrp="1"/>
          </p:cNvSpPr>
          <p:nvPr>
            <p:ph type="sldNum" sz="quarter" idx="12"/>
          </p:nvPr>
        </p:nvSpPr>
        <p:spPr/>
        <p:txBody>
          <a:bodyPr/>
          <a:lstStyle/>
          <a:p>
            <a:fld id="{F5A6857A-D42F-4D3F-843A-C9B9A845F3E0}" type="slidenum">
              <a:rPr lang="en-US" smtClean="0"/>
              <a:t>3</a:t>
            </a:fld>
            <a:endParaRPr lang="en-US"/>
          </a:p>
        </p:txBody>
      </p:sp>
    </p:spTree>
    <p:extLst>
      <p:ext uri="{BB962C8B-B14F-4D97-AF65-F5344CB8AC3E}">
        <p14:creationId xmlns:p14="http://schemas.microsoft.com/office/powerpoint/2010/main" val="51417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823DD-F9A3-4060-A3CB-DE7BC0113563}"/>
              </a:ext>
            </a:extLst>
          </p:cNvPr>
          <p:cNvPicPr>
            <a:picLocks noChangeAspect="1"/>
          </p:cNvPicPr>
          <p:nvPr/>
        </p:nvPicPr>
        <p:blipFill rotWithShape="1">
          <a:blip r:embed="rId2"/>
          <a:srcRect t="19533" b="35861"/>
          <a:stretch/>
        </p:blipFill>
        <p:spPr>
          <a:xfrm>
            <a:off x="283185" y="361950"/>
            <a:ext cx="11625629" cy="2914650"/>
          </a:xfrm>
          <a:prstGeom prst="rect">
            <a:avLst/>
          </a:prstGeom>
        </p:spPr>
      </p:pic>
      <p:pic>
        <p:nvPicPr>
          <p:cNvPr id="5" name="Picture 4">
            <a:extLst>
              <a:ext uri="{FF2B5EF4-FFF2-40B4-BE49-F238E27FC236}">
                <a16:creationId xmlns:a16="http://schemas.microsoft.com/office/drawing/2014/main" id="{B307015E-90D9-4B96-A362-DB6EDF5B28F6}"/>
              </a:ext>
            </a:extLst>
          </p:cNvPr>
          <p:cNvPicPr>
            <a:picLocks noChangeAspect="1"/>
          </p:cNvPicPr>
          <p:nvPr/>
        </p:nvPicPr>
        <p:blipFill rotWithShape="1">
          <a:blip r:embed="rId3"/>
          <a:srcRect t="10556" b="52222"/>
          <a:stretch/>
        </p:blipFill>
        <p:spPr>
          <a:xfrm>
            <a:off x="3796800" y="3581401"/>
            <a:ext cx="6674849" cy="2552700"/>
          </a:xfrm>
          <a:prstGeom prst="rect">
            <a:avLst/>
          </a:prstGeom>
        </p:spPr>
      </p:pic>
      <p:sp>
        <p:nvSpPr>
          <p:cNvPr id="6" name="TextBox 5">
            <a:extLst>
              <a:ext uri="{FF2B5EF4-FFF2-40B4-BE49-F238E27FC236}">
                <a16:creationId xmlns:a16="http://schemas.microsoft.com/office/drawing/2014/main" id="{B221F4AA-E5F4-47BA-8A07-2EC70A2C2C19}"/>
              </a:ext>
            </a:extLst>
          </p:cNvPr>
          <p:cNvSpPr txBox="1"/>
          <p:nvPr/>
        </p:nvSpPr>
        <p:spPr>
          <a:xfrm>
            <a:off x="4585289" y="6438902"/>
            <a:ext cx="5097870" cy="246221"/>
          </a:xfrm>
          <a:prstGeom prst="rect">
            <a:avLst/>
          </a:prstGeom>
          <a:noFill/>
        </p:spPr>
        <p:txBody>
          <a:bodyPr wrap="none" rtlCol="0">
            <a:spAutoFit/>
          </a:bodyPr>
          <a:lstStyle/>
          <a:p>
            <a:r>
              <a:rPr lang="en-US" sz="1000" dirty="0">
                <a:highlight>
                  <a:srgbClr val="FFFF00"/>
                </a:highlight>
              </a:rPr>
              <a:t>https://www.fda.gov/MedicalDevices/DigitalHealth/DigitalHealthPreCertProgram/default.htm</a:t>
            </a:r>
          </a:p>
        </p:txBody>
      </p:sp>
      <p:sp>
        <p:nvSpPr>
          <p:cNvPr id="7" name="TextBox 6">
            <a:extLst>
              <a:ext uri="{FF2B5EF4-FFF2-40B4-BE49-F238E27FC236}">
                <a16:creationId xmlns:a16="http://schemas.microsoft.com/office/drawing/2014/main" id="{C24664E0-05CB-4DA9-8CB2-DCF6B06CF2B1}"/>
              </a:ext>
            </a:extLst>
          </p:cNvPr>
          <p:cNvSpPr txBox="1"/>
          <p:nvPr/>
        </p:nvSpPr>
        <p:spPr>
          <a:xfrm>
            <a:off x="485774" y="3181350"/>
            <a:ext cx="7686675" cy="246221"/>
          </a:xfrm>
          <a:prstGeom prst="rect">
            <a:avLst/>
          </a:prstGeom>
          <a:noFill/>
        </p:spPr>
        <p:txBody>
          <a:bodyPr wrap="square" rtlCol="0">
            <a:spAutoFit/>
          </a:bodyPr>
          <a:lstStyle/>
          <a:p>
            <a:r>
              <a:rPr lang="en-US" sz="1000" dirty="0">
                <a:highlight>
                  <a:srgbClr val="FFFF00"/>
                </a:highlight>
              </a:rPr>
              <a:t>https://www.meddeviceonline.com/doc/how-the-fda-s-pre-certification-pilot-program-is-paving-the-way-for-ai-in-medtech-0001</a:t>
            </a:r>
          </a:p>
        </p:txBody>
      </p:sp>
      <p:sp>
        <p:nvSpPr>
          <p:cNvPr id="8" name="Slide Number Placeholder 7">
            <a:extLst>
              <a:ext uri="{FF2B5EF4-FFF2-40B4-BE49-F238E27FC236}">
                <a16:creationId xmlns:a16="http://schemas.microsoft.com/office/drawing/2014/main" id="{77191DB1-5FE8-4B84-9EB0-FE528744C97B}"/>
              </a:ext>
            </a:extLst>
          </p:cNvPr>
          <p:cNvSpPr>
            <a:spLocks noGrp="1"/>
          </p:cNvSpPr>
          <p:nvPr>
            <p:ph type="sldNum" sz="quarter" idx="12"/>
          </p:nvPr>
        </p:nvSpPr>
        <p:spPr/>
        <p:txBody>
          <a:bodyPr/>
          <a:lstStyle/>
          <a:p>
            <a:fld id="{F5A6857A-D42F-4D3F-843A-C9B9A845F3E0}" type="slidenum">
              <a:rPr lang="en-US" smtClean="0"/>
              <a:t>30</a:t>
            </a:fld>
            <a:endParaRPr lang="en-US"/>
          </a:p>
        </p:txBody>
      </p:sp>
    </p:spTree>
    <p:extLst>
      <p:ext uri="{BB962C8B-B14F-4D97-AF65-F5344CB8AC3E}">
        <p14:creationId xmlns:p14="http://schemas.microsoft.com/office/powerpoint/2010/main" val="350410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DD4A8C-24D6-4C34-AF13-4B41C1ED5529}"/>
              </a:ext>
            </a:extLst>
          </p:cNvPr>
          <p:cNvSpPr/>
          <p:nvPr/>
        </p:nvSpPr>
        <p:spPr>
          <a:xfrm>
            <a:off x="152399" y="573955"/>
            <a:ext cx="11610975" cy="5710089"/>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FDA initiatives</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https://www.mitre.org/news/press-releases/mitre-creates-playbook-on-medical-device-cybersecurity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https://www.fda.gov/MedicalDevices/DigitalHealth/ucm373213.htm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FDA Guidance page on SaMD policy</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https://www.fda.gov/medicaldevices/digitalhealth/softwareasamedicaldevice/default.htm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IMDRF N12 Risk Categorization</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http://www.imdrf.org/docs/imdrf/final/technical/imdrf-tech-140918-samd-framework-risk-categorization-141013.pdf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IMDRF N10 Key Definitions</a:t>
            </a:r>
          </a:p>
          <a:p>
            <a:pPr>
              <a:lnSpc>
                <a:spcPct val="107000"/>
              </a:lnSpc>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http://www.imdrf.org/docs/imdrf/final/technical/imdrf-tech-131209-samd-key-definitions-140901.pdf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IMDRF N23 quality 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http://www.imdrf.org/docs/imdrf/final/technical/imdrf-tech-151002-samd-qms.pdf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IMDRF N41 Clinical Evaluation</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http://www.imdrf.org/docs/imdrf/final/technical/imdrf-tech-170921-samd-n41-clinical-evaluation_1.pdf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FDA Guidance for Industry; Clinical Evaluation criteria—IMDRF N41</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https://www.fda.gov/downloads/MedicalDevices/DeviceRegulationandGuidance/GuidanceDocuments/ucm524904.pdf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FDA Medical Device Safety Action Plan</a:t>
            </a:r>
          </a:p>
          <a:p>
            <a:pPr marL="457200" marR="0">
              <a:lnSpc>
                <a:spcPct val="107000"/>
              </a:lnSpc>
              <a:spcBef>
                <a:spcPts val="0"/>
              </a:spcBef>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https://www.fda.gov/downloads/AboutFDA/CentersOffices/OfficeofMedicalProductsandTobacco/CDRH/CDRHReports/UCM604690.pdf</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DB96DCF-363E-4E4B-AB6A-22753F4004DE}"/>
              </a:ext>
            </a:extLst>
          </p:cNvPr>
          <p:cNvSpPr>
            <a:spLocks noGrp="1"/>
          </p:cNvSpPr>
          <p:nvPr>
            <p:ph type="sldNum" sz="quarter" idx="12"/>
          </p:nvPr>
        </p:nvSpPr>
        <p:spPr/>
        <p:txBody>
          <a:bodyPr/>
          <a:lstStyle/>
          <a:p>
            <a:fld id="{F5A6857A-D42F-4D3F-843A-C9B9A845F3E0}" type="slidenum">
              <a:rPr lang="en-US" smtClean="0"/>
              <a:t>31</a:t>
            </a:fld>
            <a:endParaRPr lang="en-US"/>
          </a:p>
        </p:txBody>
      </p:sp>
    </p:spTree>
    <p:extLst>
      <p:ext uri="{BB962C8B-B14F-4D97-AF65-F5344CB8AC3E}">
        <p14:creationId xmlns:p14="http://schemas.microsoft.com/office/powerpoint/2010/main" val="130780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2E06-A9E4-4EAF-951C-09D7EE6EB10E}"/>
              </a:ext>
            </a:extLst>
          </p:cNvPr>
          <p:cNvSpPr>
            <a:spLocks noGrp="1"/>
          </p:cNvSpPr>
          <p:nvPr>
            <p:ph type="title"/>
          </p:nvPr>
        </p:nvSpPr>
        <p:spPr>
          <a:xfrm>
            <a:off x="838200" y="5394960"/>
            <a:ext cx="10515600" cy="1161143"/>
          </a:xfrm>
        </p:spPr>
        <p:txBody>
          <a:bodyPr>
            <a:normAutofit/>
          </a:bodyPr>
          <a:lstStyle/>
          <a:p>
            <a:r>
              <a:rPr lang="en-US" sz="900" dirty="0"/>
              <a:t>Sources: </a:t>
            </a:r>
            <a:br>
              <a:rPr lang="en-US" sz="900" dirty="0"/>
            </a:br>
            <a:r>
              <a:rPr lang="en-US" sz="900" dirty="0"/>
              <a:t>Bernard Marr</a:t>
            </a:r>
            <a:br>
              <a:rPr lang="en-US" sz="900" dirty="0"/>
            </a:br>
            <a:r>
              <a:rPr lang="en-US" sz="900" u="sng" dirty="0">
                <a:hlinkClick r:id="rId2"/>
              </a:rPr>
              <a:t>https://www.forbes.com/sites/bernardmarr/2018/02/14/the-key-definitions-of-artificial-intelligence-ai-that-explain-its-importance/#517c83454f5d</a:t>
            </a:r>
            <a:br>
              <a:rPr lang="en-US" sz="900" dirty="0"/>
            </a:br>
            <a:r>
              <a:rPr lang="en-US" sz="900" u="sng" dirty="0">
                <a:hlinkClick r:id="rId3"/>
              </a:rPr>
              <a:t>Roberto </a:t>
            </a:r>
            <a:r>
              <a:rPr lang="en-US" sz="900" u="sng" dirty="0" err="1">
                <a:hlinkClick r:id="rId3"/>
              </a:rPr>
              <a:t>Iriondo</a:t>
            </a:r>
            <a:r>
              <a:rPr lang="en-US" sz="900" u="sng" dirty="0"/>
              <a:t> </a:t>
            </a:r>
            <a:br>
              <a:rPr lang="en-US" sz="900" dirty="0"/>
            </a:br>
            <a:r>
              <a:rPr lang="en-US" sz="900" u="sng" dirty="0">
                <a:hlinkClick r:id="rId4"/>
              </a:rPr>
              <a:t>https://medium.com/datadriveninvestor/differences-between-ai-and-machine-learning-and-why-it-matters-1255b182fc6</a:t>
            </a:r>
            <a:br>
              <a:rPr lang="en-US" sz="900" dirty="0"/>
            </a:br>
            <a:r>
              <a:rPr lang="en-US" sz="900" u="sng" dirty="0"/>
              <a:t>Zachary Lipton </a:t>
            </a:r>
            <a:br>
              <a:rPr lang="en-US" sz="900" dirty="0"/>
            </a:br>
            <a:r>
              <a:rPr lang="en-US" sz="900" u="sng" dirty="0"/>
              <a:t>http://approximatelycorrect.com/2018/06/05/ai-ml-ai-swirling-nomenclature-slurried-thought/</a:t>
            </a:r>
            <a:endParaRPr lang="en-US" dirty="0"/>
          </a:p>
        </p:txBody>
      </p:sp>
      <p:sp>
        <p:nvSpPr>
          <p:cNvPr id="3" name="Content Placeholder 2">
            <a:extLst>
              <a:ext uri="{FF2B5EF4-FFF2-40B4-BE49-F238E27FC236}">
                <a16:creationId xmlns:a16="http://schemas.microsoft.com/office/drawing/2014/main" id="{E5B26D33-CCB8-4E67-91A4-B79AFB8716F1}"/>
              </a:ext>
            </a:extLst>
          </p:cNvPr>
          <p:cNvSpPr>
            <a:spLocks noGrp="1"/>
          </p:cNvSpPr>
          <p:nvPr>
            <p:ph idx="1"/>
          </p:nvPr>
        </p:nvSpPr>
        <p:spPr>
          <a:xfrm>
            <a:off x="550817" y="301897"/>
            <a:ext cx="10515600" cy="5093063"/>
          </a:xfrm>
        </p:spPr>
        <p:txBody>
          <a:bodyPr>
            <a:normAutofit fontScale="92500" lnSpcReduction="20000"/>
          </a:bodyPr>
          <a:lstStyle/>
          <a:p>
            <a:pPr marL="0" indent="0">
              <a:buNone/>
            </a:pPr>
            <a:r>
              <a:rPr lang="en-US" dirty="0"/>
              <a:t>Operational definitions:</a:t>
            </a:r>
          </a:p>
          <a:p>
            <a:pPr marL="457200" lvl="1" indent="0">
              <a:buNone/>
            </a:pPr>
            <a:r>
              <a:rPr lang="en-US" sz="2800" dirty="0"/>
              <a:t>Build systems that think exactly like humans do (“strong AI”) </a:t>
            </a:r>
          </a:p>
          <a:p>
            <a:pPr marL="457200" lvl="1" indent="0">
              <a:buNone/>
            </a:pPr>
            <a:r>
              <a:rPr lang="en-US" sz="2800" dirty="0"/>
              <a:t>Just get systems to work without figuring out how human reasoning works (“weak AI”) </a:t>
            </a:r>
          </a:p>
          <a:p>
            <a:pPr marL="457200" lvl="1" indent="0">
              <a:buNone/>
            </a:pPr>
            <a:r>
              <a:rPr lang="en-US" sz="2800" dirty="0"/>
              <a:t>Use human reasoning as a model but not necessarily the end goal</a:t>
            </a:r>
          </a:p>
          <a:p>
            <a:pPr marL="0" indent="0">
              <a:buNone/>
            </a:pPr>
            <a:endParaRPr lang="en-US" dirty="0"/>
          </a:p>
          <a:p>
            <a:pPr marL="0" indent="0">
              <a:buNone/>
            </a:pPr>
            <a:r>
              <a:rPr lang="en-US" dirty="0"/>
              <a:t>Andrew Moore Dean of the School of Computer Science at Carnegie Mellon University,:</a:t>
            </a:r>
          </a:p>
          <a:p>
            <a:pPr marL="0" indent="0">
              <a:buNone/>
            </a:pPr>
            <a:r>
              <a:rPr lang="en-US" dirty="0"/>
              <a:t>“Artificial intelligence is the science and engineering of making computers behave in ways that, until recently, we thought required human intelligence.” </a:t>
            </a:r>
          </a:p>
          <a:p>
            <a:pPr marL="0" indent="0">
              <a:buNone/>
            </a:pPr>
            <a:endParaRPr lang="en-US" dirty="0"/>
          </a:p>
          <a:p>
            <a:pPr marL="0" indent="0">
              <a:buNone/>
            </a:pPr>
            <a:r>
              <a:rPr lang="en-US" dirty="0"/>
              <a:t>Assistant Professor and Researcher at CMU, Zachary Lipton:, </a:t>
            </a:r>
          </a:p>
          <a:p>
            <a:pPr marL="457200" lvl="1" indent="0">
              <a:buNone/>
            </a:pPr>
            <a:r>
              <a:rPr lang="en-US" sz="2800" dirty="0"/>
              <a:t>(the term AI) “is aspirational, a moving target based on those capabilities that humans possess but which machines do not.”</a:t>
            </a:r>
          </a:p>
          <a:p>
            <a:endParaRPr lang="en-US" dirty="0"/>
          </a:p>
        </p:txBody>
      </p:sp>
      <p:sp>
        <p:nvSpPr>
          <p:cNvPr id="4" name="Slide Number Placeholder 3">
            <a:extLst>
              <a:ext uri="{FF2B5EF4-FFF2-40B4-BE49-F238E27FC236}">
                <a16:creationId xmlns:a16="http://schemas.microsoft.com/office/drawing/2014/main" id="{1734F7CD-F01F-4094-B54D-2D48D0096B11}"/>
              </a:ext>
            </a:extLst>
          </p:cNvPr>
          <p:cNvSpPr>
            <a:spLocks noGrp="1"/>
          </p:cNvSpPr>
          <p:nvPr>
            <p:ph type="sldNum" sz="quarter" idx="12"/>
          </p:nvPr>
        </p:nvSpPr>
        <p:spPr/>
        <p:txBody>
          <a:bodyPr/>
          <a:lstStyle/>
          <a:p>
            <a:fld id="{F5A6857A-D42F-4D3F-843A-C9B9A845F3E0}" type="slidenum">
              <a:rPr lang="en-US" smtClean="0"/>
              <a:t>4</a:t>
            </a:fld>
            <a:endParaRPr lang="en-US"/>
          </a:p>
        </p:txBody>
      </p:sp>
    </p:spTree>
    <p:extLst>
      <p:ext uri="{BB962C8B-B14F-4D97-AF65-F5344CB8AC3E}">
        <p14:creationId xmlns:p14="http://schemas.microsoft.com/office/powerpoint/2010/main" val="7177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4BD6-AA75-4F32-A14A-19B7B18BE2C2}"/>
              </a:ext>
            </a:extLst>
          </p:cNvPr>
          <p:cNvSpPr>
            <a:spLocks noGrp="1"/>
          </p:cNvSpPr>
          <p:nvPr>
            <p:ph type="title"/>
          </p:nvPr>
        </p:nvSpPr>
        <p:spPr>
          <a:xfrm>
            <a:off x="838200" y="287383"/>
            <a:ext cx="10515600" cy="940527"/>
          </a:xfrm>
        </p:spPr>
        <p:txBody>
          <a:bodyPr>
            <a:normAutofit fontScale="90000"/>
          </a:bodyPr>
          <a:lstStyle/>
          <a:p>
            <a:r>
              <a:rPr lang="en-US" sz="3600" dirty="0"/>
              <a:t>Machine learning is a branch of artificial intelligence </a:t>
            </a:r>
            <a:br>
              <a:rPr lang="en-US" dirty="0"/>
            </a:br>
            <a:endParaRPr lang="en-US" dirty="0"/>
          </a:p>
        </p:txBody>
      </p:sp>
      <p:sp>
        <p:nvSpPr>
          <p:cNvPr id="3" name="Content Placeholder 2">
            <a:extLst>
              <a:ext uri="{FF2B5EF4-FFF2-40B4-BE49-F238E27FC236}">
                <a16:creationId xmlns:a16="http://schemas.microsoft.com/office/drawing/2014/main" id="{C225606E-B243-444A-BDA6-CAB766B79B40}"/>
              </a:ext>
            </a:extLst>
          </p:cNvPr>
          <p:cNvSpPr>
            <a:spLocks noGrp="1"/>
          </p:cNvSpPr>
          <p:nvPr>
            <p:ph idx="1"/>
          </p:nvPr>
        </p:nvSpPr>
        <p:spPr/>
        <p:txBody>
          <a:bodyPr/>
          <a:lstStyle/>
          <a:p>
            <a:pPr marL="0" indent="0">
              <a:buNone/>
            </a:pPr>
            <a:r>
              <a:rPr lang="en-US" dirty="0"/>
              <a:t>Professor and Former Chair of the Machine Learning Department at Carnegie Mellon University, Tom M. Mitchell: </a:t>
            </a:r>
          </a:p>
          <a:p>
            <a:pPr marL="0" indent="0">
              <a:buNone/>
            </a:pPr>
            <a:r>
              <a:rPr lang="en-US" dirty="0"/>
              <a:t>“Machine learning is the study of computer algorithms that improve automatically through experience.” </a:t>
            </a:r>
          </a:p>
          <a:p>
            <a:pPr marL="0" indent="0">
              <a:buNone/>
            </a:pPr>
            <a:endParaRPr lang="en-US" sz="1200" dirty="0"/>
          </a:p>
        </p:txBody>
      </p:sp>
      <p:sp>
        <p:nvSpPr>
          <p:cNvPr id="8" name="Slide Number Placeholder 7">
            <a:extLst>
              <a:ext uri="{FF2B5EF4-FFF2-40B4-BE49-F238E27FC236}">
                <a16:creationId xmlns:a16="http://schemas.microsoft.com/office/drawing/2014/main" id="{C84697FC-A71B-492C-A6E0-81F3E97E6CB4}"/>
              </a:ext>
            </a:extLst>
          </p:cNvPr>
          <p:cNvSpPr>
            <a:spLocks noGrp="1"/>
          </p:cNvSpPr>
          <p:nvPr>
            <p:ph type="sldNum" sz="quarter" idx="12"/>
          </p:nvPr>
        </p:nvSpPr>
        <p:spPr/>
        <p:txBody>
          <a:bodyPr/>
          <a:lstStyle/>
          <a:p>
            <a:fld id="{F5A6857A-D42F-4D3F-843A-C9B9A845F3E0}" type="slidenum">
              <a:rPr lang="en-US" smtClean="0"/>
              <a:t>5</a:t>
            </a:fld>
            <a:endParaRPr lang="en-US"/>
          </a:p>
        </p:txBody>
      </p:sp>
    </p:spTree>
    <p:extLst>
      <p:ext uri="{BB962C8B-B14F-4D97-AF65-F5344CB8AC3E}">
        <p14:creationId xmlns:p14="http://schemas.microsoft.com/office/powerpoint/2010/main" val="175237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36AE3-FE6C-4F6D-A7E5-DC54F3722D92}"/>
              </a:ext>
            </a:extLst>
          </p:cNvPr>
          <p:cNvSpPr/>
          <p:nvPr/>
        </p:nvSpPr>
        <p:spPr>
          <a:xfrm>
            <a:off x="526868" y="468145"/>
            <a:ext cx="9348651" cy="468077"/>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Machine learning as the intersection of computer science and statistics: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3F6002-3B74-4023-B988-D5379A787BFC}"/>
              </a:ext>
            </a:extLst>
          </p:cNvPr>
          <p:cNvSpPr/>
          <p:nvPr/>
        </p:nvSpPr>
        <p:spPr>
          <a:xfrm>
            <a:off x="209006" y="1166843"/>
            <a:ext cx="11612880" cy="4093428"/>
          </a:xfrm>
          <a:prstGeom prst="rect">
            <a:avLst/>
          </a:prstGeom>
        </p:spPr>
        <p:txBody>
          <a:bodyPr wrap="square">
            <a:spAutoFit/>
          </a:bodyPr>
          <a:lstStyle/>
          <a:p>
            <a:r>
              <a:rPr lang="en-US" sz="2000" dirty="0"/>
              <a:t>Whereas Computer Science has focused primarily on how to manually program computers, Machine Learning focuses on the question of how to get computers to program themselves (from experience plus some initial structure).</a:t>
            </a:r>
          </a:p>
          <a:p>
            <a:r>
              <a:rPr lang="en-US" sz="2000" dirty="0"/>
              <a:t> </a:t>
            </a:r>
          </a:p>
          <a:p>
            <a:r>
              <a:rPr lang="en-US" sz="2000" dirty="0"/>
              <a:t>Whereas Statistics has focused primarily on what conclusions can be inferred from data, Machine Learning incorporates additional questions about what computational architectures and algorithms can be used to most effectively capture, store, index, retrieve and merge these data, how multiple learning subtasks can be orchestrated in a larger system, and questions of computational tractability</a:t>
            </a:r>
          </a:p>
          <a:p>
            <a:endParaRPr lang="en-US" sz="2000" dirty="0"/>
          </a:p>
          <a:p>
            <a:r>
              <a:rPr lang="en-US" sz="2000" dirty="0"/>
              <a:t>A third field whose defining question is closely related to Machine Learning is the study of human and animal learning in Psychology, Neuroscience, and related fields. </a:t>
            </a:r>
          </a:p>
          <a:p>
            <a:endParaRPr lang="en-US" sz="2000" dirty="0"/>
          </a:p>
          <a:p>
            <a:r>
              <a:rPr lang="en-US" sz="2000" dirty="0"/>
              <a:t>--Tom Mitchell http://www.cs.cmu.edu/~tom/pubs/MachineLearning.pdf</a:t>
            </a:r>
          </a:p>
        </p:txBody>
      </p:sp>
      <p:sp>
        <p:nvSpPr>
          <p:cNvPr id="4" name="Slide Number Placeholder 3">
            <a:extLst>
              <a:ext uri="{FF2B5EF4-FFF2-40B4-BE49-F238E27FC236}">
                <a16:creationId xmlns:a16="http://schemas.microsoft.com/office/drawing/2014/main" id="{50A7815B-67D7-4885-B8B1-8FDC4D5CA62E}"/>
              </a:ext>
            </a:extLst>
          </p:cNvPr>
          <p:cNvSpPr>
            <a:spLocks noGrp="1"/>
          </p:cNvSpPr>
          <p:nvPr>
            <p:ph type="sldNum" sz="quarter" idx="12"/>
          </p:nvPr>
        </p:nvSpPr>
        <p:spPr/>
        <p:txBody>
          <a:bodyPr/>
          <a:lstStyle/>
          <a:p>
            <a:fld id="{F5A6857A-D42F-4D3F-843A-C9B9A845F3E0}" type="slidenum">
              <a:rPr lang="en-US" smtClean="0"/>
              <a:t>6</a:t>
            </a:fld>
            <a:endParaRPr lang="en-US"/>
          </a:p>
        </p:txBody>
      </p:sp>
    </p:spTree>
    <p:extLst>
      <p:ext uri="{BB962C8B-B14F-4D97-AF65-F5344CB8AC3E}">
        <p14:creationId xmlns:p14="http://schemas.microsoft.com/office/powerpoint/2010/main" val="11342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3986A-FB65-4529-AE0A-C9E1C59FC80F}"/>
              </a:ext>
            </a:extLst>
          </p:cNvPr>
          <p:cNvSpPr/>
          <p:nvPr/>
        </p:nvSpPr>
        <p:spPr>
          <a:xfrm>
            <a:off x="188370" y="605637"/>
            <a:ext cx="7479527" cy="461665"/>
          </a:xfrm>
          <a:prstGeom prst="rect">
            <a:avLst/>
          </a:prstGeom>
        </p:spPr>
        <p:txBody>
          <a:bodyPr wrap="square">
            <a:spAutoFit/>
          </a:bodyPr>
          <a:lstStyle/>
          <a:p>
            <a:r>
              <a:rPr lang="en-US" sz="2400" dirty="0"/>
              <a:t>Neural Networks and Deep Neural Networks</a:t>
            </a:r>
          </a:p>
        </p:txBody>
      </p:sp>
      <p:sp>
        <p:nvSpPr>
          <p:cNvPr id="3" name="Rectangle 2">
            <a:extLst>
              <a:ext uri="{FF2B5EF4-FFF2-40B4-BE49-F238E27FC236}">
                <a16:creationId xmlns:a16="http://schemas.microsoft.com/office/drawing/2014/main" id="{C3D4364D-3175-44B2-B0F6-C0B7D1D6BFEF}"/>
              </a:ext>
            </a:extLst>
          </p:cNvPr>
          <p:cNvSpPr/>
          <p:nvPr/>
        </p:nvSpPr>
        <p:spPr>
          <a:xfrm>
            <a:off x="188370" y="1346357"/>
            <a:ext cx="11751081" cy="5717463"/>
          </a:xfrm>
          <a:prstGeom prst="rect">
            <a:avLst/>
          </a:prstGeom>
        </p:spPr>
        <p:txBody>
          <a:bodyPr wrap="square">
            <a:spAutoFit/>
          </a:bodyPr>
          <a:lstStyle/>
          <a:p>
            <a:pPr>
              <a:lnSpc>
                <a:spcPct val="107000"/>
              </a:lnSpc>
              <a:spcAft>
                <a:spcPts val="800"/>
              </a:spcAft>
            </a:pPr>
            <a:r>
              <a:rPr lang="en-US" sz="2000" dirty="0" err="1">
                <a:solidFill>
                  <a:srgbClr val="323232"/>
                </a:solidFill>
                <a:latin typeface="Times New Roman" panose="02020603050405020304" pitchFamily="18" charset="0"/>
                <a:ea typeface="Calibri" panose="020F0502020204030204" pitchFamily="34" charset="0"/>
                <a:cs typeface="Times New Roman" panose="02020603050405020304" pitchFamily="18" charset="0"/>
              </a:rPr>
              <a:t>DNNs</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are complex machine learning models bearing certain similarity with the interconnected neurons in the human brain. </a:t>
            </a:r>
          </a:p>
          <a:p>
            <a:pPr>
              <a:lnSpc>
                <a:spcPct val="107000"/>
              </a:lnSpc>
              <a:spcAft>
                <a:spcPts val="800"/>
              </a:spcAft>
            </a:pPr>
            <a:r>
              <a:rPr lang="en-US" sz="2000" dirty="0" err="1">
                <a:solidFill>
                  <a:srgbClr val="323232"/>
                </a:solidFill>
                <a:latin typeface="Times New Roman" panose="02020603050405020304" pitchFamily="18" charset="0"/>
                <a:ea typeface="Calibri" panose="020F0502020204030204" pitchFamily="34" charset="0"/>
                <a:cs typeface="Times New Roman" panose="02020603050405020304" pitchFamily="18" charset="0"/>
              </a:rPr>
              <a:t>DNNs</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are capable of dealing with high-dimensional inputs (e.g. millions of pixels in high-resolution images), representing patterns in those inputs at various levels of abstraction, and relating those representations to high-level semantic concepts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Their rapid deployment in critical systems, like </a:t>
            </a:r>
            <a:r>
              <a:rPr lang="en-US" sz="2000" dirty="0">
                <a:solidFill>
                  <a:srgbClr val="32323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medical imaging</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surveillance systems or security-sensitive applications, mandates that reliability and security are established a priori for deep learning models. </a:t>
            </a:r>
          </a:p>
          <a:p>
            <a:pPr>
              <a:lnSpc>
                <a:spcPct val="107000"/>
              </a:lnSpc>
              <a:spcAft>
                <a:spcPts val="800"/>
              </a:spcAft>
            </a:pP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Similarly to any computer-based system, </a:t>
            </a:r>
            <a:r>
              <a:rPr lang="en-US" sz="2000" dirty="0">
                <a:solidFill>
                  <a:srgbClr val="32323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deep learning models can potentially be attacked using all the standard methods </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(such as denial of service or spoofing attacks), and their protection only depends on the security measures deployed around the system. </a:t>
            </a:r>
          </a:p>
          <a:p>
            <a:pPr>
              <a:lnSpc>
                <a:spcPct val="107000"/>
              </a:lnSpc>
              <a:spcAft>
                <a:spcPts val="800"/>
              </a:spcAft>
            </a:pP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Additionally, </a:t>
            </a:r>
            <a:r>
              <a:rPr lang="en-US" sz="2000" dirty="0" err="1">
                <a:solidFill>
                  <a:srgbClr val="32323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DNNs</a:t>
            </a:r>
            <a:r>
              <a:rPr lang="en-US" sz="2000" dirty="0">
                <a:solidFill>
                  <a:srgbClr val="32323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have been shown to be sensitive to a threat specific to prediction models:  adversarial examples. </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These are input samples which have deliberately been modified to produce a desired response by a model (often, </a:t>
            </a:r>
            <a:r>
              <a:rPr lang="en-US" sz="2000" dirty="0" err="1">
                <a:solidFill>
                  <a:srgbClr val="323232"/>
                </a:solidFill>
                <a:latin typeface="Times New Roman" panose="02020603050405020304" pitchFamily="18" charset="0"/>
                <a:ea typeface="Calibri" panose="020F0502020204030204" pitchFamily="34" charset="0"/>
                <a:cs typeface="Times New Roman" panose="02020603050405020304" pitchFamily="18" charset="0"/>
              </a:rPr>
              <a:t>misclassication</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or a </a:t>
            </a:r>
            <a:r>
              <a:rPr lang="en-US" sz="2000" dirty="0" err="1">
                <a:solidFill>
                  <a:srgbClr val="323232"/>
                </a:solidFill>
                <a:latin typeface="Times New Roman" panose="02020603050405020304" pitchFamily="18" charset="0"/>
                <a:ea typeface="Calibri" panose="020F0502020204030204" pitchFamily="34" charset="0"/>
                <a:cs typeface="Times New Roman" panose="02020603050405020304" pitchFamily="18" charset="0"/>
              </a:rPr>
              <a:t>specfic</a:t>
            </a:r>
            <a:r>
              <a:rPr lang="en-US" sz="2000" dirty="0">
                <a:solidFill>
                  <a:srgbClr val="323232"/>
                </a:solidFill>
                <a:latin typeface="Times New Roman" panose="02020603050405020304" pitchFamily="18" charset="0"/>
                <a:ea typeface="Calibri" panose="020F0502020204030204" pitchFamily="34" charset="0"/>
                <a:cs typeface="Times New Roman" panose="02020603050405020304" pitchFamily="18" charset="0"/>
              </a:rPr>
              <a:t> incorrect prediction which would  benefit the attacker).</a:t>
            </a:r>
          </a:p>
          <a:p>
            <a:r>
              <a:rPr lang="en-US" dirty="0"/>
              <a:t>Source: Efficient Defenses Against Adversarial Attacks, Valentina </a:t>
            </a:r>
            <a:r>
              <a:rPr lang="en-US" dirty="0" err="1"/>
              <a:t>Zantedeschi</a:t>
            </a:r>
            <a:r>
              <a:rPr lang="en-US" dirty="0"/>
              <a:t>, Maria-Irina Nicolae, </a:t>
            </a:r>
            <a:r>
              <a:rPr lang="en-US" dirty="0" err="1"/>
              <a:t>Ambrish</a:t>
            </a:r>
            <a:r>
              <a:rPr lang="en-US" dirty="0"/>
              <a:t> Rawat</a:t>
            </a:r>
          </a:p>
          <a:p>
            <a:r>
              <a:rPr lang="en-US" dirty="0"/>
              <a:t>--IBM Research Ireland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5EE6BAB-EAFD-4D1B-AFB0-4B9984C49E89}"/>
              </a:ext>
            </a:extLst>
          </p:cNvPr>
          <p:cNvSpPr>
            <a:spLocks noGrp="1"/>
          </p:cNvSpPr>
          <p:nvPr>
            <p:ph type="sldNum" sz="quarter" idx="12"/>
          </p:nvPr>
        </p:nvSpPr>
        <p:spPr/>
        <p:txBody>
          <a:bodyPr/>
          <a:lstStyle/>
          <a:p>
            <a:fld id="{F5A6857A-D42F-4D3F-843A-C9B9A845F3E0}" type="slidenum">
              <a:rPr lang="en-US" smtClean="0"/>
              <a:t>7</a:t>
            </a:fld>
            <a:endParaRPr lang="en-US"/>
          </a:p>
        </p:txBody>
      </p:sp>
    </p:spTree>
    <p:extLst>
      <p:ext uri="{BB962C8B-B14F-4D97-AF65-F5344CB8AC3E}">
        <p14:creationId xmlns:p14="http://schemas.microsoft.com/office/powerpoint/2010/main" val="186868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35BBE-29E4-425D-A473-EFFA27739D01}"/>
              </a:ext>
            </a:extLst>
          </p:cNvPr>
          <p:cNvSpPr/>
          <p:nvPr/>
        </p:nvSpPr>
        <p:spPr>
          <a:xfrm>
            <a:off x="463515" y="1296590"/>
            <a:ext cx="9806669" cy="3693319"/>
          </a:xfrm>
          <a:prstGeom prst="rect">
            <a:avLst/>
          </a:prstGeom>
        </p:spPr>
        <p:txBody>
          <a:bodyPr wrap="square">
            <a:spAutoFit/>
          </a:bodyPr>
          <a:lstStyle/>
          <a:p>
            <a:r>
              <a:rPr lang="en-US" dirty="0"/>
              <a:t>A generative adversarial network (GAN) is a class of machine learning systems. Two neural networks contest with each other in a zero-sum game framework. This technique can generate photographs that look at least superficially authentic to human observers, having many realistic characteristics. It is a form of unsupervised learning.</a:t>
            </a:r>
          </a:p>
          <a:p>
            <a:endParaRPr lang="en-US" dirty="0"/>
          </a:p>
          <a:p>
            <a:r>
              <a:rPr lang="en-US" dirty="0"/>
              <a:t>GAN applications have increased rapidly.</a:t>
            </a:r>
          </a:p>
          <a:p>
            <a:r>
              <a:rPr lang="en-US" dirty="0" err="1"/>
              <a:t>GANs</a:t>
            </a:r>
            <a:r>
              <a:rPr lang="en-US" dirty="0"/>
              <a:t> that produce photorealistic images can be used to visualize interior/industrial design, shoes, bags and clothing items or items for computer games' scenes. Such networks were reported to be used by Facebook.</a:t>
            </a:r>
          </a:p>
          <a:p>
            <a:r>
              <a:rPr lang="en-US" dirty="0" err="1"/>
              <a:t>GANs</a:t>
            </a:r>
            <a:r>
              <a:rPr lang="en-US" dirty="0"/>
              <a:t> can model patterns of motion in video, reconstruct 3D models of objects from images and improve astronomical images. </a:t>
            </a:r>
          </a:p>
          <a:p>
            <a:r>
              <a:rPr lang="en-US" dirty="0" err="1"/>
              <a:t>GANs</a:t>
            </a:r>
            <a:r>
              <a:rPr lang="en-US" dirty="0"/>
              <a:t> can be used to age face photographs to show how an individual's appearance might change with age.</a:t>
            </a:r>
          </a:p>
        </p:txBody>
      </p:sp>
      <p:sp>
        <p:nvSpPr>
          <p:cNvPr id="3" name="TextBox 2">
            <a:extLst>
              <a:ext uri="{FF2B5EF4-FFF2-40B4-BE49-F238E27FC236}">
                <a16:creationId xmlns:a16="http://schemas.microsoft.com/office/drawing/2014/main" id="{AFE083E2-F069-4DB0-94B7-E719A1123DB2}"/>
              </a:ext>
            </a:extLst>
          </p:cNvPr>
          <p:cNvSpPr txBox="1"/>
          <p:nvPr/>
        </p:nvSpPr>
        <p:spPr>
          <a:xfrm>
            <a:off x="378822" y="458913"/>
            <a:ext cx="9891362" cy="523220"/>
          </a:xfrm>
          <a:prstGeom prst="rect">
            <a:avLst/>
          </a:prstGeom>
          <a:noFill/>
        </p:spPr>
        <p:txBody>
          <a:bodyPr wrap="none" rtlCol="0">
            <a:spAutoFit/>
          </a:bodyPr>
          <a:lstStyle/>
          <a:p>
            <a:r>
              <a:rPr lang="en-US" sz="2800" dirty="0"/>
              <a:t>Adversarial Networks and Generative Adversarial Networks (</a:t>
            </a:r>
            <a:r>
              <a:rPr lang="en-US" sz="2800" dirty="0" err="1"/>
              <a:t>GANs</a:t>
            </a:r>
            <a:r>
              <a:rPr lang="en-US" sz="2800" dirty="0"/>
              <a:t>)</a:t>
            </a:r>
          </a:p>
        </p:txBody>
      </p:sp>
      <p:sp>
        <p:nvSpPr>
          <p:cNvPr id="4" name="Slide Number Placeholder 3">
            <a:extLst>
              <a:ext uri="{FF2B5EF4-FFF2-40B4-BE49-F238E27FC236}">
                <a16:creationId xmlns:a16="http://schemas.microsoft.com/office/drawing/2014/main" id="{47D93690-3EC5-4343-86F5-DC9E14A1245E}"/>
              </a:ext>
            </a:extLst>
          </p:cNvPr>
          <p:cNvSpPr>
            <a:spLocks noGrp="1"/>
          </p:cNvSpPr>
          <p:nvPr>
            <p:ph type="sldNum" sz="quarter" idx="12"/>
          </p:nvPr>
        </p:nvSpPr>
        <p:spPr/>
        <p:txBody>
          <a:bodyPr/>
          <a:lstStyle/>
          <a:p>
            <a:fld id="{F5A6857A-D42F-4D3F-843A-C9B9A845F3E0}" type="slidenum">
              <a:rPr lang="en-US" smtClean="0"/>
              <a:t>8</a:t>
            </a:fld>
            <a:endParaRPr lang="en-US"/>
          </a:p>
        </p:txBody>
      </p:sp>
    </p:spTree>
    <p:extLst>
      <p:ext uri="{BB962C8B-B14F-4D97-AF65-F5344CB8AC3E}">
        <p14:creationId xmlns:p14="http://schemas.microsoft.com/office/powerpoint/2010/main" val="289671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226BD5-ED08-4807-9D3B-C2FD7ED4F355}"/>
              </a:ext>
            </a:extLst>
          </p:cNvPr>
          <p:cNvSpPr txBox="1"/>
          <p:nvPr/>
        </p:nvSpPr>
        <p:spPr>
          <a:xfrm>
            <a:off x="447675" y="469880"/>
            <a:ext cx="9991725" cy="707886"/>
          </a:xfrm>
          <a:prstGeom prst="rect">
            <a:avLst/>
          </a:prstGeom>
          <a:noFill/>
        </p:spPr>
        <p:txBody>
          <a:bodyPr wrap="square" rtlCol="0">
            <a:spAutoFit/>
          </a:bodyPr>
          <a:lstStyle/>
          <a:p>
            <a:r>
              <a:rPr lang="en-US" sz="2000" dirty="0"/>
              <a:t>Researchers have shown that </a:t>
            </a:r>
            <a:r>
              <a:rPr lang="en-US" sz="2000" dirty="0" err="1"/>
              <a:t>GANs</a:t>
            </a:r>
            <a:r>
              <a:rPr lang="en-US" sz="2000" dirty="0"/>
              <a:t> provide powerful password cracking capabilities, and can be used for secret communications: i.e.,  image integrity is relatively easy to compromise</a:t>
            </a:r>
          </a:p>
        </p:txBody>
      </p:sp>
      <p:sp>
        <p:nvSpPr>
          <p:cNvPr id="6" name="TextBox 5">
            <a:extLst>
              <a:ext uri="{FF2B5EF4-FFF2-40B4-BE49-F238E27FC236}">
                <a16:creationId xmlns:a16="http://schemas.microsoft.com/office/drawing/2014/main" id="{47C3B3CF-DAE4-445B-BC94-FFF1603F89C2}"/>
              </a:ext>
            </a:extLst>
          </p:cNvPr>
          <p:cNvSpPr txBox="1"/>
          <p:nvPr/>
        </p:nvSpPr>
        <p:spPr>
          <a:xfrm>
            <a:off x="561975" y="1562100"/>
            <a:ext cx="10839450" cy="3970318"/>
          </a:xfrm>
          <a:prstGeom prst="rect">
            <a:avLst/>
          </a:prstGeom>
          <a:noFill/>
        </p:spPr>
        <p:txBody>
          <a:bodyPr wrap="square" rtlCol="0">
            <a:spAutoFit/>
          </a:bodyPr>
          <a:lstStyle/>
          <a:p>
            <a:r>
              <a:rPr lang="en-US" dirty="0" err="1"/>
              <a:t>PassGAN</a:t>
            </a:r>
            <a:r>
              <a:rPr lang="en-US" dirty="0"/>
              <a:t>: Cracking Passwords With Generative  Adversarial Networks </a:t>
            </a:r>
          </a:p>
          <a:p>
            <a:r>
              <a:rPr lang="en-US" dirty="0"/>
              <a:t> In this project, the researchers first used a GAN to test against password cracking tools  John the Ripper and </a:t>
            </a:r>
            <a:r>
              <a:rPr lang="en-US" dirty="0" err="1"/>
              <a:t>HashCat</a:t>
            </a:r>
            <a:r>
              <a:rPr lang="en-US" dirty="0"/>
              <a:t>, and then to augment the guessing rules of </a:t>
            </a:r>
            <a:r>
              <a:rPr lang="en-US" dirty="0" err="1"/>
              <a:t>HashCat</a:t>
            </a:r>
            <a:r>
              <a:rPr lang="en-US" dirty="0"/>
              <a:t>. </a:t>
            </a:r>
          </a:p>
          <a:p>
            <a:r>
              <a:rPr lang="en-US" dirty="0"/>
              <a:t>The  GAN was remarkably successful: It was trained on 9.9 million unique leaked passwords —  23.7 million including duplicates — which represented real human output. This is a rare  example of a security application of </a:t>
            </a:r>
            <a:r>
              <a:rPr lang="en-US" dirty="0" err="1"/>
              <a:t>GANs</a:t>
            </a:r>
            <a:r>
              <a:rPr lang="en-US" dirty="0"/>
              <a:t> that does not involve images.  </a:t>
            </a:r>
          </a:p>
          <a:p>
            <a:endParaRPr lang="en-US" dirty="0"/>
          </a:p>
          <a:p>
            <a:r>
              <a:rPr lang="en-US" dirty="0" err="1"/>
              <a:t>SSGAN</a:t>
            </a:r>
            <a:r>
              <a:rPr lang="en-US" dirty="0"/>
              <a:t>: Applying </a:t>
            </a:r>
            <a:r>
              <a:rPr lang="en-US" dirty="0" err="1"/>
              <a:t>GANs</a:t>
            </a:r>
            <a:r>
              <a:rPr lang="en-US" dirty="0"/>
              <a:t> to Steganography  </a:t>
            </a:r>
          </a:p>
          <a:p>
            <a:r>
              <a:rPr lang="en-US" dirty="0"/>
              <a:t>Secure Steganography Based on Generative Adversarial Networks    Experimental results showed that, using the </a:t>
            </a:r>
            <a:r>
              <a:rPr lang="en-US" dirty="0" err="1"/>
              <a:t>SSGAN</a:t>
            </a:r>
            <a:r>
              <a:rPr lang="en-US" dirty="0"/>
              <a:t> architecture, the classification error of  the </a:t>
            </a:r>
            <a:r>
              <a:rPr lang="en-US" dirty="0" err="1"/>
              <a:t>steganalysis</a:t>
            </a:r>
            <a:r>
              <a:rPr lang="en-US" dirty="0"/>
              <a:t> network increased, meaning that their generated </a:t>
            </a:r>
            <a:r>
              <a:rPr lang="en-US" dirty="0" err="1"/>
              <a:t>stegonographic</a:t>
            </a:r>
            <a:r>
              <a:rPr lang="en-US" dirty="0"/>
              <a:t> images  were better for hiding information.  </a:t>
            </a:r>
          </a:p>
          <a:p>
            <a:endParaRPr lang="en-US" dirty="0"/>
          </a:p>
          <a:p>
            <a:r>
              <a:rPr lang="en-US" sz="1600" dirty="0"/>
              <a:t>https://securityintelligence.com/generative-adversarial-networks-and-cybersecurity-part-2/</a:t>
            </a:r>
          </a:p>
          <a:p>
            <a:endParaRPr lang="en-US" dirty="0"/>
          </a:p>
        </p:txBody>
      </p:sp>
      <p:sp>
        <p:nvSpPr>
          <p:cNvPr id="7" name="Slide Number Placeholder 6">
            <a:extLst>
              <a:ext uri="{FF2B5EF4-FFF2-40B4-BE49-F238E27FC236}">
                <a16:creationId xmlns:a16="http://schemas.microsoft.com/office/drawing/2014/main" id="{EE870FB9-7C0D-4BF7-ACE7-724C6D7AF9A2}"/>
              </a:ext>
            </a:extLst>
          </p:cNvPr>
          <p:cNvSpPr>
            <a:spLocks noGrp="1"/>
          </p:cNvSpPr>
          <p:nvPr>
            <p:ph type="sldNum" sz="quarter" idx="12"/>
          </p:nvPr>
        </p:nvSpPr>
        <p:spPr/>
        <p:txBody>
          <a:bodyPr/>
          <a:lstStyle/>
          <a:p>
            <a:fld id="{F5A6857A-D42F-4D3F-843A-C9B9A845F3E0}" type="slidenum">
              <a:rPr lang="en-US" smtClean="0"/>
              <a:t>9</a:t>
            </a:fld>
            <a:endParaRPr lang="en-US"/>
          </a:p>
        </p:txBody>
      </p:sp>
    </p:spTree>
    <p:extLst>
      <p:ext uri="{BB962C8B-B14F-4D97-AF65-F5344CB8AC3E}">
        <p14:creationId xmlns:p14="http://schemas.microsoft.com/office/powerpoint/2010/main" val="346153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2666</Words>
  <Application>Microsoft Office PowerPoint</Application>
  <PresentationFormat>Widescreen</PresentationFormat>
  <Paragraphs>306</Paragraphs>
  <Slides>31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Algerian</vt:lpstr>
      <vt:lpstr>Arial</vt:lpstr>
      <vt:lpstr>Calibri</vt:lpstr>
      <vt:lpstr>Calibri Light</vt:lpstr>
      <vt:lpstr>Copperplate Gothic Bold</vt:lpstr>
      <vt:lpstr>Times New Roman</vt:lpstr>
      <vt:lpstr>TimesNewRomanPSMT</vt:lpstr>
      <vt:lpstr>Wingdings</vt:lpstr>
      <vt:lpstr>Office Theme</vt:lpstr>
      <vt:lpstr>Leo Scanlon HealthCIC LLC</vt:lpstr>
      <vt:lpstr>In the beginning, there was AI</vt:lpstr>
      <vt:lpstr>AI: What are they talking about?</vt:lpstr>
      <vt:lpstr>Sources:  Bernard Marr https://www.forbes.com/sites/bernardmarr/2018/02/14/the-key-definitions-of-artificial-intelligence-ai-that-explain-its-importance/#517c83454f5d Roberto Iriondo  https://medium.com/datadriveninvestor/differences-between-ai-and-machine-learning-and-why-it-matters-1255b182fc6 Zachary Lipton  http://approximatelycorrect.com/2018/06/05/ai-ml-ai-swirling-nomenclature-slurried-thought/</vt:lpstr>
      <vt:lpstr>Machine learning is a branch of artificial intelligence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 Current State</vt:lpstr>
      <vt:lpstr>PowerPoint Presentation</vt:lpstr>
      <vt:lpstr>AI – Future State From niche use cases to:</vt:lpstr>
      <vt:lpstr>Driving AI “to the edge”</vt:lpstr>
      <vt:lpstr>PowerPoint Presentation</vt:lpstr>
      <vt:lpstr>PowerPoint Presentation</vt:lpstr>
      <vt:lpstr>PowerPoint Presentation</vt:lpstr>
      <vt:lpstr>PowerPoint Presentation</vt:lpstr>
      <vt:lpstr>PowerPoint Presentation</vt:lpstr>
      <vt:lpstr>Identify</vt:lpstr>
      <vt:lpstr>Identify</vt:lpstr>
      <vt:lpstr>Protect</vt:lpstr>
      <vt:lpstr>Protect</vt:lpstr>
      <vt:lpstr>Detect</vt:lpstr>
      <vt:lpstr>Respond</vt:lpstr>
      <vt:lpstr>Recover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Scanlon</dc:creator>
  <cp:lastModifiedBy>Leo Scanlon</cp:lastModifiedBy>
  <cp:revision>22</cp:revision>
  <dcterms:created xsi:type="dcterms:W3CDTF">2019-03-14T23:18:13Z</dcterms:created>
  <dcterms:modified xsi:type="dcterms:W3CDTF">2019-03-15T14:18:47Z</dcterms:modified>
</cp:coreProperties>
</file>